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  <p:sldMasterId id="2147484009" r:id="rId2"/>
  </p:sldMasterIdLst>
  <p:notesMasterIdLst>
    <p:notesMasterId r:id="rId106"/>
  </p:notesMasterIdLst>
  <p:sldIdLst>
    <p:sldId id="256" r:id="rId3"/>
    <p:sldId id="258" r:id="rId4"/>
    <p:sldId id="261" r:id="rId5"/>
    <p:sldId id="262" r:id="rId6"/>
    <p:sldId id="263" r:id="rId7"/>
    <p:sldId id="264" r:id="rId8"/>
    <p:sldId id="265" r:id="rId9"/>
    <p:sldId id="373" r:id="rId10"/>
    <p:sldId id="268" r:id="rId11"/>
    <p:sldId id="266" r:id="rId12"/>
    <p:sldId id="270" r:id="rId13"/>
    <p:sldId id="271" r:id="rId14"/>
    <p:sldId id="272" r:id="rId15"/>
    <p:sldId id="267" r:id="rId16"/>
    <p:sldId id="273" r:id="rId17"/>
    <p:sldId id="368" r:id="rId18"/>
    <p:sldId id="377" r:id="rId19"/>
    <p:sldId id="274" r:id="rId20"/>
    <p:sldId id="282" r:id="rId21"/>
    <p:sldId id="275" r:id="rId22"/>
    <p:sldId id="283" r:id="rId23"/>
    <p:sldId id="284" r:id="rId24"/>
    <p:sldId id="276" r:id="rId25"/>
    <p:sldId id="285" r:id="rId26"/>
    <p:sldId id="277" r:id="rId27"/>
    <p:sldId id="278" r:id="rId28"/>
    <p:sldId id="287" r:id="rId29"/>
    <p:sldId id="288" r:id="rId30"/>
    <p:sldId id="369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3" r:id="rId44"/>
    <p:sldId id="306" r:id="rId45"/>
    <p:sldId id="301" r:id="rId46"/>
    <p:sldId id="304" r:id="rId47"/>
    <p:sldId id="302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78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8" r:id="rId70"/>
    <p:sldId id="326" r:id="rId71"/>
    <p:sldId id="327" r:id="rId72"/>
    <p:sldId id="329" r:id="rId73"/>
    <p:sldId id="332" r:id="rId74"/>
    <p:sldId id="330" r:id="rId75"/>
    <p:sldId id="331" r:id="rId76"/>
    <p:sldId id="333" r:id="rId77"/>
    <p:sldId id="334" r:id="rId78"/>
    <p:sldId id="335" r:id="rId79"/>
    <p:sldId id="336" r:id="rId80"/>
    <p:sldId id="337" r:id="rId81"/>
    <p:sldId id="370" r:id="rId82"/>
    <p:sldId id="338" r:id="rId83"/>
    <p:sldId id="339" r:id="rId84"/>
    <p:sldId id="340" r:id="rId85"/>
    <p:sldId id="341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72" r:id="rId99"/>
    <p:sldId id="365" r:id="rId100"/>
    <p:sldId id="366" r:id="rId101"/>
    <p:sldId id="376" r:id="rId102"/>
    <p:sldId id="374" r:id="rId103"/>
    <p:sldId id="375" r:id="rId104"/>
    <p:sldId id="367" r:id="rId10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9" autoAdjust="0"/>
    <p:restoredTop sz="95942" autoAdjust="0"/>
  </p:normalViewPr>
  <p:slideViewPr>
    <p:cSldViewPr>
      <p:cViewPr varScale="1">
        <p:scale>
          <a:sx n="107" d="100"/>
          <a:sy n="107" d="100"/>
        </p:scale>
        <p:origin x="1268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28"/>
    </p:cViewPr>
  </p:sorterViewPr>
  <p:notesViewPr>
    <p:cSldViewPr>
      <p:cViewPr varScale="1">
        <p:scale>
          <a:sx n="55" d="100"/>
          <a:sy n="55" d="100"/>
        </p:scale>
        <p:origin x="-1836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E9352F3-EF0B-42EB-A83C-8FC9494B640F}" type="datetimeFigureOut">
              <a:rPr lang="zh-CN" altLang="en-US"/>
              <a:pPr>
                <a:defRPr/>
              </a:pPr>
              <a:t>2022/12/24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CF65AAA-3292-4709-84EB-CBE0CFD088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093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F65AAA-3292-4709-84EB-CBE0CFD088F3}" type="slidenum">
              <a:rPr lang="zh-CN" altLang="en-US" smtClean="0"/>
              <a:pPr>
                <a:defRPr/>
              </a:pPr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60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860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838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5925" y="152400"/>
            <a:ext cx="2217738" cy="6527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7950" y="152400"/>
            <a:ext cx="6505575" cy="6527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1027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C26EC-54D7-4B08-B9DC-FA0A3F26A3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30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33EE0-8B20-48CB-8FAB-566706C893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711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FF37F-9D83-491F-BC63-310E8F4FB6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4608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DD323-033D-4B78-BA7F-1E4D15598E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90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FBED7-480A-4F36-AC40-BB7F1774D1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3585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92013-82DB-4FFC-954B-2691C453BF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2732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131E8-759B-4B41-B621-688660FFB8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5975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9F490-FFA9-4458-AB84-B0004E40D6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809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34306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4C80-739A-4A43-90D6-4CDA0F17F2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6098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46463-54E8-4465-828A-EC433160BF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11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1BCA-52F3-4ACE-B267-C6A4DD9401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033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7825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52400"/>
            <a:ext cx="4019550" cy="652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64113" y="152400"/>
            <a:ext cx="4019550" cy="652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956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6460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6743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66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145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1021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1438" y="152400"/>
            <a:ext cx="639762" cy="6527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07950" y="404813"/>
            <a:ext cx="590550" cy="614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2163" y="152400"/>
            <a:ext cx="8191500" cy="652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27305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 2" panose="05020102010507070707" pitchFamily="18" charset="2"/>
        <a:buChar char="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8223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3pPr>
      <a:lvl4pPr marL="1096963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2795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7367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6pPr>
      <a:lvl7pPr marL="21939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7pPr>
      <a:lvl8pPr marL="26511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8pPr>
      <a:lvl9pPr marL="31083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7"/>
          <p:cNvSpPr/>
          <p:nvPr/>
        </p:nvSpPr>
        <p:spPr>
          <a:xfrm>
            <a:off x="142875" y="152400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371475" y="6356350"/>
            <a:ext cx="2133600" cy="274638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chemeClr val="bg2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234363" y="6354763"/>
            <a:ext cx="582612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078BEF4-6C68-44E3-8525-4098E3C740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638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chemeClr val="bg2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2730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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>
          <a:solidFill>
            <a:schemeClr val="tx2"/>
          </a:solidFill>
          <a:latin typeface="+mn-lt"/>
          <a:ea typeface="+mn-ea"/>
        </a:defRPr>
      </a:lvl2pPr>
      <a:lvl3pPr marL="822325" indent="-182563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Wingdings" panose="05000000000000000000" pitchFamily="2" charset="2"/>
        <a:buChar char="§"/>
        <a:defRPr sz="1600">
          <a:solidFill>
            <a:schemeClr val="tx2"/>
          </a:solidFill>
          <a:latin typeface="+mn-lt"/>
          <a:ea typeface="+mn-ea"/>
        </a:defRPr>
      </a:lvl3pPr>
      <a:lvl4pPr marL="1096963" indent="-182563" algn="l" rtl="0" eaLnBrk="0" fontAlgn="base" hangingPunct="0">
        <a:spcBef>
          <a:spcPct val="20000"/>
        </a:spcBef>
        <a:spcAft>
          <a:spcPct val="0"/>
        </a:spcAft>
        <a:buClr>
          <a:srgbClr val="8064A2"/>
        </a:buClr>
        <a:buFont typeface="Wingdings" panose="05000000000000000000" pitchFamily="2" charset="2"/>
        <a:buChar char="§"/>
        <a:defRPr sz="1400">
          <a:solidFill>
            <a:schemeClr val="tx2"/>
          </a:solidFill>
          <a:latin typeface="+mn-lt"/>
          <a:ea typeface="+mn-ea"/>
        </a:defRPr>
      </a:lvl4pPr>
      <a:lvl5pPr marL="1279525" indent="-182563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Wingdings" panose="05000000000000000000" pitchFamily="2" charset="2"/>
        <a:buChar char="§"/>
        <a:defRPr sz="1300">
          <a:solidFill>
            <a:schemeClr val="tx2"/>
          </a:solidFill>
          <a:latin typeface="+mn-lt"/>
          <a:ea typeface="+mn-ea"/>
        </a:defRPr>
      </a:lvl5pPr>
      <a:lvl6pPr marL="1736725" indent="-182563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1300">
          <a:solidFill>
            <a:schemeClr val="tx2"/>
          </a:solidFill>
          <a:latin typeface="+mn-lt"/>
          <a:ea typeface="+mn-ea"/>
        </a:defRPr>
      </a:lvl6pPr>
      <a:lvl7pPr marL="2193925" indent="-182563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1300">
          <a:solidFill>
            <a:schemeClr val="tx2"/>
          </a:solidFill>
          <a:latin typeface="+mn-lt"/>
          <a:ea typeface="+mn-ea"/>
        </a:defRPr>
      </a:lvl7pPr>
      <a:lvl8pPr marL="2651125" indent="-182563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1300">
          <a:solidFill>
            <a:schemeClr val="tx2"/>
          </a:solidFill>
          <a:latin typeface="+mn-lt"/>
          <a:ea typeface="+mn-ea"/>
        </a:defRPr>
      </a:lvl8pPr>
      <a:lvl9pPr marL="3108325" indent="-182563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13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8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43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52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576263" y="1916113"/>
            <a:ext cx="633571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 eaLnBrk="1" hangingPunct="1"/>
            <a:r>
              <a:rPr lang="zh-CN" altLang="en-US" sz="5000" b="1">
                <a:latin typeface="微软雅黑" panose="020B0503020204020204" pitchFamily="34" charset="-122"/>
              </a:rPr>
              <a:t>第</a:t>
            </a:r>
            <a:r>
              <a:rPr lang="en-US" altLang="zh-CN" sz="5000" b="1">
                <a:latin typeface="微软雅黑" panose="020B0503020204020204" pitchFamily="34" charset="-122"/>
              </a:rPr>
              <a:t>7</a:t>
            </a:r>
            <a:r>
              <a:rPr lang="zh-CN" altLang="en-US" sz="5000" b="1">
                <a:latin typeface="微软雅黑" panose="020B0503020204020204" pitchFamily="34" charset="-122"/>
              </a:rPr>
              <a:t>章 时序逻辑电路</a:t>
            </a:r>
            <a:br>
              <a:rPr lang="zh-CN" altLang="en-US" sz="5000" b="1">
                <a:latin typeface="微软雅黑" panose="020B0503020204020204" pitchFamily="34" charset="-122"/>
              </a:rPr>
            </a:br>
            <a:endParaRPr lang="en-US" altLang="zh-CN" sz="5000" b="1">
              <a:latin typeface="微软雅黑" panose="020B0503020204020204" pitchFamily="34" charset="-122"/>
            </a:endParaRPr>
          </a:p>
        </p:txBody>
      </p:sp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3276600" y="6021388"/>
            <a:ext cx="3482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000" b="1">
                <a:solidFill>
                  <a:schemeClr val="bg1"/>
                </a:solidFill>
                <a:ea typeface="楷体_GB2312" pitchFamily="49" charset="-122"/>
              </a:rPr>
              <a:t>武汉科技大学计算机学院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ChangeArrowheads="1"/>
          </p:cNvSpPr>
          <p:nvPr/>
        </p:nvSpPr>
        <p:spPr bwMode="auto">
          <a:xfrm>
            <a:off x="920750" y="41275"/>
            <a:ext cx="7448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7.1.3 </a:t>
            </a:r>
            <a:r>
              <a:rPr lang="zh-CN" altLang="en-US" sz="3200" b="1">
                <a:latin typeface="Arial" panose="020B0604020202020204" pitchFamily="34" charset="0"/>
                <a:ea typeface="楷体_GB2312" pitchFamily="49" charset="-122"/>
              </a:rPr>
              <a:t>移位寄存器</a:t>
            </a:r>
          </a:p>
        </p:txBody>
      </p:sp>
      <p:sp>
        <p:nvSpPr>
          <p:cNvPr id="13315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863600" y="622300"/>
            <a:ext cx="7993063" cy="611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73050" indent="-2286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547688" indent="-182563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移位寄存器除了具有存储代码的功能以外，还具有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移位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功能。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在移位操作时，要求每来一个时钟脉冲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即移位命令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4450" indent="0">
              <a:lnSpc>
                <a:spcPct val="120000"/>
              </a:lnSpc>
              <a:buNone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寄存器中存储的数据就顺次向左或向右移动一位。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移位寄存器的输入方式有两种：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串行输入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：在同一个时钟脉冲作用下，每输入一个时钟脉冲，输入数据就移入一位到寄存器中，同时已存入的数据继续右移或左移。若将多位数据存入串行移位寄存器，需要多个时钟脉冲，因此串行输入方式的寄存器</a:t>
            </a: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工作速度慢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并行输入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：把全部数据同时输入寄存器，</a:t>
            </a: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工作速度快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移位寄存器的输出方式也有两种：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串行输出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：在时钟脉冲作用下一位一位对外输出的。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并行输出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：各位数据是通过其内的触发器输出端同时对外输出的。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移位寄存器包括有：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串行寄存器  （串入串出）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并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串寄存器（并入串出）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串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并寄存器（串入并出）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76" name="Group 32"/>
          <p:cNvGraphicFramePr>
            <a:graphicFrameLocks noGrp="1"/>
          </p:cNvGraphicFramePr>
          <p:nvPr>
            <p:ph idx="4294967295"/>
          </p:nvPr>
        </p:nvGraphicFramePr>
        <p:xfrm>
          <a:off x="128588" y="385763"/>
          <a:ext cx="8775700" cy="5715000"/>
        </p:xfrm>
        <a:graphic>
          <a:graphicData uri="http://schemas.openxmlformats.org/drawingml/2006/table">
            <a:tbl>
              <a:tblPr/>
              <a:tblGrid>
                <a:gridCol w="1201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2928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几种常用的集成计数器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脉冲引入方式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型号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计数模式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清零方式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预置数方式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74LS160 (74160)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74LS161 (74161)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74LS162 (74162)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74LS163 (74163)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74LS190 (74190)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74LS191 (74191)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74LS192 (74192)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74LS193 (74193)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单时钟十进制可逆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双时钟十进制可逆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74LS290 (74290)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74LS293 (74293)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五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八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十六进制加法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422275"/>
            <a:ext cx="2428875" cy="267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400050"/>
            <a:ext cx="25781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4241800"/>
            <a:ext cx="2700338" cy="191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8" y="3749675"/>
            <a:ext cx="2660650" cy="2397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5475" name="Text Box 13"/>
          <p:cNvSpPr txBox="1">
            <a:spLocks noChangeArrowheads="1"/>
          </p:cNvSpPr>
          <p:nvPr/>
        </p:nvSpPr>
        <p:spPr bwMode="auto">
          <a:xfrm>
            <a:off x="738188" y="152400"/>
            <a:ext cx="8405812" cy="1016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习题 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7.4  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7.53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所示电路是用计数器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74160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构成的程控分频器。</a:t>
            </a:r>
            <a:endParaRPr lang="en-US" altLang="zh-CN" sz="20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）试确定其输出信号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的频率。</a:t>
            </a:r>
            <a:endParaRPr lang="en-US" altLang="zh-CN" sz="20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）如果要实现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68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分频，预置数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应该为多少？</a:t>
            </a:r>
          </a:p>
        </p:txBody>
      </p:sp>
      <p:graphicFrame>
        <p:nvGraphicFramePr>
          <p:cNvPr id="105476" name="对象 1"/>
          <p:cNvGraphicFramePr>
            <a:graphicFrameLocks noChangeAspect="1"/>
          </p:cNvGraphicFramePr>
          <p:nvPr/>
        </p:nvGraphicFramePr>
        <p:xfrm>
          <a:off x="38100" y="2924175"/>
          <a:ext cx="9070975" cy="352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991477" imgH="1938663" progId="Visio.Drawing.11">
                  <p:embed/>
                </p:oleObj>
              </mc:Choice>
              <mc:Fallback>
                <p:oleObj name="Visio" r:id="rId2" imgW="4991477" imgH="1938663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" y="2924175"/>
                        <a:ext cx="9070975" cy="352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6499" name="Text Box 13"/>
          <p:cNvSpPr txBox="1">
            <a:spLocks noChangeArrowheads="1"/>
          </p:cNvSpPr>
          <p:nvPr/>
        </p:nvSpPr>
        <p:spPr bwMode="auto">
          <a:xfrm>
            <a:off x="719138" y="152400"/>
            <a:ext cx="8405812" cy="163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习题 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7.5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某分频电路如图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7.54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所示。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）当分频控制信号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Y=(101000)2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时，输出信号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的频率为多少？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）欲使信号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的频率为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2KHz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，分频控制信号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应该取什么值？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）当分频控制信号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取何值时，输出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的频率最高？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的最高频率为多少？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）当分频控制信号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取何值时，输出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的频率最低？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的最低频率为多少？</a:t>
            </a:r>
          </a:p>
        </p:txBody>
      </p:sp>
      <p:graphicFrame>
        <p:nvGraphicFramePr>
          <p:cNvPr id="106500" name="对象 2"/>
          <p:cNvGraphicFramePr>
            <a:graphicFrameLocks noChangeAspect="1"/>
          </p:cNvGraphicFramePr>
          <p:nvPr/>
        </p:nvGraphicFramePr>
        <p:xfrm>
          <a:off x="-96838" y="2513013"/>
          <a:ext cx="9240838" cy="383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78920" imgH="2483659" progId="Visio.Drawing.11">
                  <p:embed/>
                </p:oleObj>
              </mc:Choice>
              <mc:Fallback>
                <p:oleObj name="Visio" r:id="rId2" imgW="5978920" imgH="2483659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6838" y="2513013"/>
                        <a:ext cx="9240838" cy="383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本章小结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957263" y="1493838"/>
            <a:ext cx="81867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几种常见时序逻辑电路的原理及相应的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寄存器、移位寄存器、计数器、顺序脉冲发生器等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时序逻辑电路的分析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时序逻辑电路的设计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4"/>
          <p:cNvSpPr txBox="1">
            <a:spLocks noChangeArrowheads="1"/>
          </p:cNvSpPr>
          <p:nvPr/>
        </p:nvSpPr>
        <p:spPr bwMode="auto">
          <a:xfrm>
            <a:off x="719138" y="0"/>
            <a:ext cx="6608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移位寄存器</a:t>
            </a:r>
          </a:p>
        </p:txBody>
      </p:sp>
      <p:sp>
        <p:nvSpPr>
          <p:cNvPr id="14339" name="矩形 1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  <a:endParaRPr lang="zh-CN" altLang="en-US" sz="2400"/>
          </a:p>
        </p:txBody>
      </p:sp>
      <p:sp>
        <p:nvSpPr>
          <p:cNvPr id="14340" name="矩形 13"/>
          <p:cNvSpPr>
            <a:spLocks noChangeArrowheads="1"/>
          </p:cNvSpPr>
          <p:nvPr/>
        </p:nvSpPr>
        <p:spPr bwMode="auto">
          <a:xfrm>
            <a:off x="863600" y="441325"/>
            <a:ext cx="7993063" cy="611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73050" indent="-2286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547688" indent="-182563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/>
              <a:t>移位寄存器包括有：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/>
              <a:t>串行寄存器  （串入串出）</a:t>
            </a:r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000" b="1"/>
          </a:p>
          <a:p>
            <a:pPr lvl="1">
              <a:lnSpc>
                <a:spcPct val="120000"/>
              </a:lnSpc>
            </a:pPr>
            <a:r>
              <a:rPr lang="zh-CN" altLang="en-US" sz="1800" b="1"/>
              <a:t>并</a:t>
            </a:r>
            <a:r>
              <a:rPr lang="en-US" altLang="zh-CN" sz="1800" b="1"/>
              <a:t>/</a:t>
            </a:r>
            <a:r>
              <a:rPr lang="zh-CN" altLang="en-US" sz="1800" b="1"/>
              <a:t>串寄存器（并入串出）</a:t>
            </a:r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r>
              <a:rPr lang="zh-CN" altLang="en-US" sz="1800" b="1"/>
              <a:t>串</a:t>
            </a:r>
            <a:r>
              <a:rPr lang="en-US" altLang="zh-CN" sz="1800" b="1"/>
              <a:t>/</a:t>
            </a:r>
            <a:r>
              <a:rPr lang="zh-CN" altLang="en-US" sz="1800" b="1"/>
              <a:t>并寄存器（串入并出）</a:t>
            </a:r>
          </a:p>
        </p:txBody>
      </p:sp>
      <p:sp>
        <p:nvSpPr>
          <p:cNvPr id="14341" name="矩形 14"/>
          <p:cNvSpPr>
            <a:spLocks noChangeArrowheads="1"/>
          </p:cNvSpPr>
          <p:nvPr/>
        </p:nvSpPr>
        <p:spPr bwMode="auto">
          <a:xfrm>
            <a:off x="1042988" y="58420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38922" name="Object 10"/>
          <p:cNvGraphicFramePr>
            <a:graphicFrameLocks noChangeAspect="1"/>
          </p:cNvGraphicFramePr>
          <p:nvPr/>
        </p:nvGraphicFramePr>
        <p:xfrm>
          <a:off x="1871663" y="1376363"/>
          <a:ext cx="4244975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67270" imgH="683913" progId="Visio.Drawing.11">
                  <p:embed/>
                </p:oleObj>
              </mc:Choice>
              <mc:Fallback>
                <p:oleObj name="Visio" r:id="rId2" imgW="2667270" imgH="683913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1376363"/>
                        <a:ext cx="4244975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3" name="Object 11"/>
          <p:cNvGraphicFramePr>
            <a:graphicFrameLocks noChangeAspect="1"/>
          </p:cNvGraphicFramePr>
          <p:nvPr/>
        </p:nvGraphicFramePr>
        <p:xfrm>
          <a:off x="2159000" y="3033713"/>
          <a:ext cx="4060825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458666" imgH="910626" progId="Visio.Drawing.11">
                  <p:embed/>
                </p:oleObj>
              </mc:Choice>
              <mc:Fallback>
                <p:oleObj name="Visio" r:id="rId4" imgW="2458666" imgH="910626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3033713"/>
                        <a:ext cx="4060825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1835150" y="5049838"/>
          <a:ext cx="399732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416783" imgH="1036518" progId="Visio.Drawing.11">
                  <p:embed/>
                </p:oleObj>
              </mc:Choice>
              <mc:Fallback>
                <p:oleObj name="Visio" r:id="rId6" imgW="2416783" imgH="1036518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049838"/>
                        <a:ext cx="3997325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43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/>
              <a:t>6.4.3  </a:t>
            </a:r>
            <a:r>
              <a:rPr lang="zh-CN" altLang="en-US" sz="2400"/>
              <a:t>移位寄存器</a:t>
            </a:r>
          </a:p>
        </p:txBody>
      </p:sp>
      <p:sp>
        <p:nvSpPr>
          <p:cNvPr id="15363" name="矩形 13"/>
          <p:cNvSpPr>
            <a:spLocks noChangeArrowheads="1"/>
          </p:cNvSpPr>
          <p:nvPr/>
        </p:nvSpPr>
        <p:spPr bwMode="auto">
          <a:xfrm>
            <a:off x="827088" y="0"/>
            <a:ext cx="7993062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73050" indent="-2286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b="1"/>
              <a:t>4</a:t>
            </a:r>
            <a:r>
              <a:rPr lang="zh-CN" altLang="en-US" sz="2000" b="1"/>
              <a:t>位右移串行移位寄存器</a:t>
            </a:r>
            <a:r>
              <a:rPr lang="zh-CN" altLang="en-US" sz="1800" b="1"/>
              <a:t>（串入并出）</a:t>
            </a:r>
            <a:endParaRPr lang="zh-CN" altLang="en-US" sz="2000" b="1"/>
          </a:p>
        </p:txBody>
      </p:sp>
      <p:sp>
        <p:nvSpPr>
          <p:cNvPr id="15364" name="矩形 14"/>
          <p:cNvSpPr>
            <a:spLocks noChangeArrowheads="1"/>
          </p:cNvSpPr>
          <p:nvPr/>
        </p:nvSpPr>
        <p:spPr bwMode="auto">
          <a:xfrm>
            <a:off x="1042988" y="58420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15365" name="Object 13"/>
          <p:cNvGraphicFramePr>
            <a:graphicFrameLocks noChangeAspect="1"/>
          </p:cNvGraphicFramePr>
          <p:nvPr/>
        </p:nvGraphicFramePr>
        <p:xfrm>
          <a:off x="60325" y="368300"/>
          <a:ext cx="8975725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994302" imgH="2705459" progId="Visio.Drawing.11">
                  <p:embed/>
                </p:oleObj>
              </mc:Choice>
              <mc:Fallback>
                <p:oleObj name="Visio" r:id="rId2" imgW="8994302" imgH="2705459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" y="368300"/>
                        <a:ext cx="8975725" cy="268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559300" y="4162425"/>
            <a:ext cx="4572000" cy="9223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左移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定义为数据编码的各位依次向左移动，</a:t>
            </a:r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右</a:t>
            </a: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定义为数据编码的各位依次向右移动，其中数据编码的高位在左边，低位在右边。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0975" name="Object 15"/>
          <p:cNvGraphicFramePr>
            <a:graphicFrameLocks noChangeAspect="1"/>
          </p:cNvGraphicFramePr>
          <p:nvPr/>
        </p:nvGraphicFramePr>
        <p:xfrm>
          <a:off x="0" y="4005263"/>
          <a:ext cx="9144000" cy="264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760126" imgH="1671907" progId="Visio.Drawing.11">
                  <p:embed/>
                </p:oleObj>
              </mc:Choice>
              <mc:Fallback>
                <p:oleObj name="Visio" r:id="rId4" imgW="5760126" imgH="1671907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005263"/>
                        <a:ext cx="9144000" cy="264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508000"/>
            <a:ext cx="912495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/>
          <p:cNvSpPr txBox="1">
            <a:spLocks noChangeArrowheads="1"/>
          </p:cNvSpPr>
          <p:nvPr/>
        </p:nvSpPr>
        <p:spPr bwMode="auto">
          <a:xfrm>
            <a:off x="719138" y="0"/>
            <a:ext cx="6608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移位寄存器</a:t>
            </a:r>
          </a:p>
        </p:txBody>
      </p:sp>
      <p:sp>
        <p:nvSpPr>
          <p:cNvPr id="16387" name="矩形 1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  <a:endParaRPr lang="zh-CN" altLang="en-US" sz="2400"/>
          </a:p>
        </p:txBody>
      </p:sp>
      <p:sp>
        <p:nvSpPr>
          <p:cNvPr id="16388" name="矩形 13"/>
          <p:cNvSpPr>
            <a:spLocks noChangeArrowheads="1"/>
          </p:cNvSpPr>
          <p:nvPr/>
        </p:nvSpPr>
        <p:spPr bwMode="auto">
          <a:xfrm>
            <a:off x="863600" y="512763"/>
            <a:ext cx="7993063" cy="611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73050" indent="-2286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b="1"/>
              <a:t>4</a:t>
            </a:r>
            <a:r>
              <a:rPr lang="zh-CN" altLang="en-US" sz="2000" b="1"/>
              <a:t>位左移串行移位寄存器</a:t>
            </a:r>
            <a:r>
              <a:rPr lang="zh-CN" altLang="en-US" sz="1800" b="1"/>
              <a:t>（串入并出）</a:t>
            </a:r>
            <a:endParaRPr lang="zh-CN" altLang="en-US" sz="2000" b="1"/>
          </a:p>
        </p:txBody>
      </p:sp>
      <p:sp>
        <p:nvSpPr>
          <p:cNvPr id="16389" name="矩形 14"/>
          <p:cNvSpPr>
            <a:spLocks noChangeArrowheads="1"/>
          </p:cNvSpPr>
          <p:nvPr/>
        </p:nvSpPr>
        <p:spPr bwMode="auto">
          <a:xfrm>
            <a:off x="1042988" y="58420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427538" y="4760913"/>
            <a:ext cx="4572000" cy="9223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左移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定义为数据编码的各位依次向左移动，</a:t>
            </a:r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右</a:t>
            </a: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定义为数据编码的各位依次向右移动，其中数据编码的高位在左边，低位在右边。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52513"/>
            <a:ext cx="904875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92163" y="225425"/>
            <a:ext cx="83693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AutoNum type="arabicPeriod"/>
              <a:defRPr/>
            </a:pPr>
            <a:r>
              <a:rPr lang="en-US" altLang="zh-CN" sz="2800" b="1" dirty="0"/>
              <a:t>8</a:t>
            </a:r>
            <a:r>
              <a:rPr lang="zh-CN" altLang="en-US" sz="2800" b="1" dirty="0"/>
              <a:t>位串入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并出移位寄存器</a:t>
            </a:r>
            <a:r>
              <a:rPr lang="en-US" altLang="zh-CN" sz="2800" b="1" dirty="0"/>
              <a:t>74LS164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altLang="zh-CN" sz="1200" b="1" dirty="0">
                <a:ea typeface="楷体_GB2312" pitchFamily="49" charset="-122"/>
              </a:rPr>
              <a:t>    </a:t>
            </a:r>
            <a:endParaRPr lang="en-US" altLang="zh-CN" sz="800" b="1" dirty="0">
              <a:ea typeface="楷体_GB2312" pitchFamily="49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400" b="1" dirty="0">
                <a:ea typeface="楷体_GB2312" pitchFamily="49" charset="-122"/>
              </a:rPr>
              <a:t>	8</a:t>
            </a:r>
            <a:r>
              <a:rPr lang="zh-CN" altLang="en-US" sz="2400" b="1" dirty="0">
                <a:ea typeface="楷体_GB2312" pitchFamily="49" charset="-122"/>
              </a:rPr>
              <a:t>位串入</a:t>
            </a:r>
            <a:r>
              <a:rPr lang="en-US" altLang="zh-CN" sz="2400" b="1" dirty="0">
                <a:ea typeface="楷体_GB2312" pitchFamily="49" charset="-122"/>
              </a:rPr>
              <a:t>-</a:t>
            </a:r>
            <a:r>
              <a:rPr lang="zh-CN" altLang="en-US" sz="2400" b="1" dirty="0">
                <a:ea typeface="楷体_GB2312" pitchFamily="49" charset="-122"/>
              </a:rPr>
              <a:t>并出</a:t>
            </a:r>
            <a:r>
              <a:rPr lang="en-US" altLang="zh-CN" sz="2400" b="1" dirty="0">
                <a:ea typeface="楷体_GB2312" pitchFamily="49" charset="-122"/>
              </a:rPr>
              <a:t>(8-bit serial-in/parallel-out shift register)</a:t>
            </a:r>
            <a:endParaRPr lang="zh-CN" altLang="en-US" sz="2400" b="1" dirty="0">
              <a:ea typeface="楷体_GB2312" pitchFamily="49" charset="-122"/>
            </a:endParaRPr>
          </a:p>
          <a:p>
            <a:pPr marL="812800" eaLnBrk="1" hangingPunct="1">
              <a:spcBef>
                <a:spcPct val="20000"/>
              </a:spcBef>
              <a:buFont typeface="Wingdings" pitchFamily="2" charset="2"/>
              <a:buChar char="n"/>
              <a:tabLst>
                <a:tab pos="723900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上升沿触发</a:t>
            </a:r>
            <a:endParaRPr lang="en-US" altLang="zh-CN" sz="2000" b="1" dirty="0">
              <a:solidFill>
                <a:srgbClr val="0000FF"/>
              </a:solidFill>
              <a:ea typeface="楷体_GB2312" pitchFamily="49" charset="-122"/>
            </a:endParaRPr>
          </a:p>
          <a:p>
            <a:pPr marL="812800" eaLnBrk="1" hangingPunct="1">
              <a:spcBef>
                <a:spcPct val="20000"/>
              </a:spcBef>
              <a:buFont typeface="Wingdings" pitchFamily="2" charset="2"/>
              <a:buChar char="n"/>
              <a:tabLst>
                <a:tab pos="723900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异步清零</a:t>
            </a:r>
            <a:endParaRPr lang="en-US" altLang="zh-CN" sz="2000" b="1" dirty="0">
              <a:solidFill>
                <a:srgbClr val="0000FF"/>
              </a:solidFill>
              <a:ea typeface="楷体_GB2312" pitchFamily="49" charset="-122"/>
            </a:endParaRPr>
          </a:p>
          <a:p>
            <a:pPr marL="812800" eaLnBrk="1" hangingPunct="1">
              <a:spcBef>
                <a:spcPct val="20000"/>
              </a:spcBef>
              <a:buFont typeface="Wingdings" pitchFamily="2" charset="2"/>
              <a:buChar char="n"/>
              <a:tabLst>
                <a:tab pos="723900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串入数据是</a:t>
            </a:r>
            <a:r>
              <a:rPr lang="en-US" altLang="zh-CN" sz="2000" b="1" dirty="0">
                <a:solidFill>
                  <a:srgbClr val="0000FF"/>
                </a:solidFill>
                <a:ea typeface="楷体_GB2312" pitchFamily="49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和</a:t>
            </a:r>
            <a:r>
              <a:rPr lang="en-US" altLang="zh-CN" sz="2000" b="1" dirty="0">
                <a:solidFill>
                  <a:srgbClr val="0000FF"/>
                </a:solidFill>
                <a:ea typeface="楷体_GB2312" pitchFamily="49" charset="-122"/>
              </a:rPr>
              <a:t>B</a:t>
            </a: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的与</a:t>
            </a:r>
            <a:endParaRPr lang="zh-CN" altLang="en-US" sz="2000" b="1" dirty="0"/>
          </a:p>
        </p:txBody>
      </p:sp>
      <p:graphicFrame>
        <p:nvGraphicFramePr>
          <p:cNvPr id="9" name="Object 19"/>
          <p:cNvGraphicFramePr>
            <a:graphicFrameLocks noChangeAspect="1"/>
          </p:cNvGraphicFramePr>
          <p:nvPr/>
        </p:nvGraphicFramePr>
        <p:xfrm>
          <a:off x="5975350" y="1417638"/>
          <a:ext cx="3060700" cy="255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884170" imgH="2406650" progId="Visio.Drawing.11">
                  <p:embed/>
                </p:oleObj>
              </mc:Choice>
              <mc:Fallback>
                <p:oleObj name="Visio" r:id="rId2" imgW="2884170" imgH="2406650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5350" y="1417638"/>
                        <a:ext cx="3060700" cy="255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Group 500"/>
          <p:cNvGraphicFramePr>
            <a:graphicFrameLocks noGrp="1"/>
          </p:cNvGraphicFramePr>
          <p:nvPr/>
        </p:nvGraphicFramePr>
        <p:xfrm>
          <a:off x="900113" y="3573463"/>
          <a:ext cx="6408737" cy="317024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80"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74LS164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8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CP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复位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0000000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8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移位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079500" y="2578100"/>
            <a:ext cx="4572000" cy="9223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左移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定义为数据编码的各位依次向左移动，</a:t>
            </a:r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右</a:t>
            </a: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定义为数据编码的各位依次向右移动，其中数据编码的高位在左边，低位在右边。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447" name="对象 2"/>
          <p:cNvGraphicFramePr>
            <a:graphicFrameLocks noChangeAspect="1"/>
          </p:cNvGraphicFramePr>
          <p:nvPr/>
        </p:nvGraphicFramePr>
        <p:xfrm>
          <a:off x="2339975" y="4400550"/>
          <a:ext cx="5032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04668" imgH="241195" progId="Equation.3">
                  <p:embed/>
                </p:oleObj>
              </mc:Choice>
              <mc:Fallback>
                <p:oleObj name="公式" r:id="rId4" imgW="304668" imgH="241195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400550"/>
                        <a:ext cx="5032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92163" y="225425"/>
            <a:ext cx="8369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位串入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并出移位寄存器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74LS164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439863" y="852488"/>
          <a:ext cx="6588125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816555" imgH="4304361" progId="Visio.Drawing.11">
                  <p:embed/>
                </p:oleObj>
              </mc:Choice>
              <mc:Fallback>
                <p:oleObj name="Visio" r:id="rId2" imgW="4816555" imgH="4304361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852488"/>
                        <a:ext cx="6588125" cy="590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3"/>
            <a:ext cx="903605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9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2163" y="6100763"/>
            <a:ext cx="3095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anose="05000000000000000000" pitchFamily="2" charset="2"/>
              <a:buChar char="n"/>
            </a:pPr>
            <a:r>
              <a:rPr lang="en-US" altLang="zh-CN" sz="1800" b="1">
                <a:latin typeface="微软雅黑" panose="020B0503020204020204" pitchFamily="34" charset="-122"/>
              </a:rPr>
              <a:t>LOAD=0</a:t>
            </a:r>
            <a:r>
              <a:rPr lang="zh-CN" altLang="en-US" sz="1800" b="1">
                <a:latin typeface="微软雅黑" panose="020B0503020204020204" pitchFamily="34" charset="-122"/>
              </a:rPr>
              <a:t>，串行输入</a:t>
            </a:r>
          </a:p>
        </p:txBody>
      </p:sp>
      <p:sp>
        <p:nvSpPr>
          <p:cNvPr id="19461" name="矩形 63"/>
          <p:cNvSpPr>
            <a:spLocks noChangeArrowheads="1"/>
          </p:cNvSpPr>
          <p:nvPr/>
        </p:nvSpPr>
        <p:spPr bwMode="auto">
          <a:xfrm>
            <a:off x="792163" y="400050"/>
            <a:ext cx="8243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anose="05000000000000000000" pitchFamily="2" charset="2"/>
              <a:buChar char="n"/>
            </a:pPr>
            <a:r>
              <a:rPr lang="en-US" altLang="zh-CN" sz="1800" b="1">
                <a:latin typeface="微软雅黑" panose="020B0503020204020204" pitchFamily="34" charset="-122"/>
              </a:rPr>
              <a:t>4</a:t>
            </a:r>
            <a:r>
              <a:rPr lang="zh-CN" altLang="en-US" sz="1800" b="1">
                <a:latin typeface="微软雅黑" panose="020B0503020204020204" pitchFamily="34" charset="-122"/>
              </a:rPr>
              <a:t>位并入</a:t>
            </a:r>
            <a:r>
              <a:rPr lang="en-US" altLang="zh-CN" sz="1800" b="1">
                <a:latin typeface="微软雅黑" panose="020B0503020204020204" pitchFamily="34" charset="-122"/>
              </a:rPr>
              <a:t>/</a:t>
            </a:r>
            <a:r>
              <a:rPr lang="zh-CN" altLang="en-US" sz="1800" b="1">
                <a:latin typeface="微软雅黑" panose="020B0503020204020204" pitchFamily="34" charset="-122"/>
              </a:rPr>
              <a:t>串入－串出移位寄存器</a:t>
            </a:r>
            <a:endParaRPr lang="en-US" altLang="zh-CN"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3"/>
            <a:ext cx="903605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2163" y="6100763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anose="05000000000000000000" pitchFamily="2" charset="2"/>
              <a:buChar char="n"/>
            </a:pPr>
            <a:r>
              <a:rPr lang="en-US" altLang="zh-CN" sz="1800" b="1">
                <a:latin typeface="微软雅黑" panose="020B0503020204020204" pitchFamily="34" charset="-122"/>
              </a:rPr>
              <a:t>LOAD=0</a:t>
            </a:r>
            <a:r>
              <a:rPr lang="zh-CN" altLang="en-US" sz="1800" b="1">
                <a:latin typeface="微软雅黑" panose="020B0503020204020204" pitchFamily="34" charset="-122"/>
              </a:rPr>
              <a:t>，串行输入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anose="05000000000000000000" pitchFamily="2" charset="2"/>
              <a:buChar char="n"/>
            </a:pPr>
            <a:r>
              <a:rPr lang="en-US" altLang="zh-CN" sz="1800" b="1">
                <a:latin typeface="微软雅黑" panose="020B0503020204020204" pitchFamily="34" charset="-122"/>
              </a:rPr>
              <a:t>LOAD=1</a:t>
            </a:r>
            <a:r>
              <a:rPr lang="zh-CN" altLang="en-US" sz="1800" b="1">
                <a:latin typeface="微软雅黑" panose="020B0503020204020204" pitchFamily="34" charset="-122"/>
              </a:rPr>
              <a:t>，并行输入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20485" name="矩形 63"/>
          <p:cNvSpPr>
            <a:spLocks noChangeArrowheads="1"/>
          </p:cNvSpPr>
          <p:nvPr/>
        </p:nvSpPr>
        <p:spPr bwMode="auto">
          <a:xfrm>
            <a:off x="792163" y="400050"/>
            <a:ext cx="8243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anose="05000000000000000000" pitchFamily="2" charset="2"/>
              <a:buChar char="n"/>
            </a:pPr>
            <a:r>
              <a:rPr lang="en-US" altLang="zh-CN" sz="1800" b="1">
                <a:latin typeface="微软雅黑" panose="020B0503020204020204" pitchFamily="34" charset="-122"/>
              </a:rPr>
              <a:t>4</a:t>
            </a:r>
            <a:r>
              <a:rPr lang="zh-CN" altLang="en-US" sz="1800" b="1">
                <a:latin typeface="微软雅黑" panose="020B0503020204020204" pitchFamily="34" charset="-122"/>
              </a:rPr>
              <a:t>位并入</a:t>
            </a:r>
            <a:r>
              <a:rPr lang="en-US" altLang="zh-CN" sz="1800" b="1">
                <a:latin typeface="微软雅黑" panose="020B0503020204020204" pitchFamily="34" charset="-122"/>
              </a:rPr>
              <a:t>/</a:t>
            </a:r>
            <a:r>
              <a:rPr lang="zh-CN" altLang="en-US" sz="1800" b="1">
                <a:latin typeface="微软雅黑" panose="020B0503020204020204" pitchFamily="34" charset="-122"/>
              </a:rPr>
              <a:t>串入－串出移位寄存器</a:t>
            </a:r>
            <a:endParaRPr lang="en-US" altLang="zh-CN"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435600" y="873125"/>
          <a:ext cx="3557588" cy="236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08072" imgH="1815321" progId="Visio.Drawing.11">
                  <p:embed/>
                </p:oleObj>
              </mc:Choice>
              <mc:Fallback>
                <p:oleObj name="Visio" r:id="rId2" imgW="2708072" imgH="1815321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873125"/>
                        <a:ext cx="3557588" cy="236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74700" y="152400"/>
            <a:ext cx="83693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 startAt="2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位并入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串入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串出移位寄存器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74LS166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    上升沿触发、异步清零</a:t>
            </a:r>
            <a:endParaRPr lang="en-US" altLang="zh-CN" b="1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969963" y="1268413"/>
            <a:ext cx="8150225" cy="2400300"/>
            <a:chOff x="626" y="3022"/>
            <a:chExt cx="5134" cy="1512"/>
          </a:xfrm>
        </p:grpSpPr>
        <p:sp>
          <p:nvSpPr>
            <p:cNvPr id="21576" name="Text Box 8"/>
            <p:cNvSpPr txBox="1">
              <a:spLocks noChangeArrowheads="1"/>
            </p:cNvSpPr>
            <p:nvPr/>
          </p:nvSpPr>
          <p:spPr bwMode="auto">
            <a:xfrm>
              <a:off x="626" y="3022"/>
              <a:ext cx="5134" cy="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MR——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异步清零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INH——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时钟封锁信号，</a:t>
              </a:r>
              <a:endParaRPr lang="en-US" altLang="zh-CN" sz="2000" b="1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		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正常工作时应为低电平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SH/LD——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数据移位</a:t>
              </a: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装入</a:t>
              </a:r>
              <a:endParaRPr lang="en-US" altLang="zh-CN" sz="2000" b="1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SI —— 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串行移位输入</a:t>
              </a:r>
            </a:p>
          </p:txBody>
        </p:sp>
        <p:sp>
          <p:nvSpPr>
            <p:cNvPr id="21577" name="Line 21"/>
            <p:cNvSpPr>
              <a:spLocks noChangeShapeType="1"/>
            </p:cNvSpPr>
            <p:nvPr/>
          </p:nvSpPr>
          <p:spPr bwMode="auto">
            <a:xfrm>
              <a:off x="680" y="3113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8" name="Line 22"/>
            <p:cNvSpPr>
              <a:spLocks noChangeShapeType="1"/>
            </p:cNvSpPr>
            <p:nvPr/>
          </p:nvSpPr>
          <p:spPr bwMode="auto">
            <a:xfrm>
              <a:off x="952" y="3964"/>
              <a:ext cx="22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" name="Group 430"/>
          <p:cNvGraphicFramePr>
            <a:graphicFrameLocks noGrp="1"/>
          </p:cNvGraphicFramePr>
          <p:nvPr/>
        </p:nvGraphicFramePr>
        <p:xfrm>
          <a:off x="927100" y="3429000"/>
          <a:ext cx="8064500" cy="2773366"/>
        </p:xfrm>
        <a:graphic>
          <a:graphicData uri="http://schemas.openxmlformats.org/drawingml/2006/table">
            <a:tbl>
              <a:tblPr/>
              <a:tblGrid>
                <a:gridCol w="109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1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202">
                <a:tc gridSpan="9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内部状态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INH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 G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 A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复位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00000000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装入数据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 g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 b a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a</a:t>
                      </a: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移位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0</a:t>
                      </a: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1</a:t>
                      </a: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24075" y="4221163"/>
          <a:ext cx="5032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04668" imgH="241195" progId="Equation.3">
                  <p:embed/>
                </p:oleObj>
              </mc:Choice>
              <mc:Fallback>
                <p:oleObj name="公式" r:id="rId4" imgW="304668" imgH="241195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221163"/>
                        <a:ext cx="5032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103688" y="4221163"/>
          <a:ext cx="714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13" imgH="228501" progId="Equation.DSMT4">
                  <p:embed/>
                </p:oleObj>
              </mc:Choice>
              <mc:Fallback>
                <p:oleObj name="Equation" r:id="rId6" imgW="431613" imgH="228501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88" y="4221163"/>
                        <a:ext cx="7143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22531" name="Text Box 7"/>
          <p:cNvSpPr txBox="1">
            <a:spLocks noChangeArrowheads="1"/>
          </p:cNvSpPr>
          <p:nvPr/>
        </p:nvSpPr>
        <p:spPr bwMode="auto">
          <a:xfrm>
            <a:off x="774700" y="152400"/>
            <a:ext cx="8369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 startAt="2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位并入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串入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串出移位寄存器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74LS166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47700" y="692150"/>
          <a:ext cx="8135938" cy="612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608561" imgH="4222031" progId="Visio.Drawing.11">
                  <p:embed/>
                </p:oleObj>
              </mc:Choice>
              <mc:Fallback>
                <p:oleObj name="Visio" r:id="rId2" imgW="5608561" imgH="4222031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692150"/>
                        <a:ext cx="8135938" cy="612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625475" y="1222375"/>
            <a:ext cx="45878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3" name="Text Box 7"/>
          <p:cNvSpPr txBox="1">
            <a:spLocks noChangeArrowheads="1"/>
          </p:cNvSpPr>
          <p:nvPr/>
        </p:nvSpPr>
        <p:spPr bwMode="auto">
          <a:xfrm>
            <a:off x="1724025" y="1749425"/>
            <a:ext cx="6827838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寄存器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7.2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7.3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顺序脉冲发生器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7.4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时序逻辑电路的分析与设计</a:t>
            </a:r>
          </a:p>
        </p:txBody>
      </p:sp>
      <p:sp>
        <p:nvSpPr>
          <p:cNvPr id="5124" name="Rectangle 10"/>
          <p:cNvSpPr>
            <a:spLocks noChangeArrowheads="1"/>
          </p:cNvSpPr>
          <p:nvPr/>
        </p:nvSpPr>
        <p:spPr bwMode="auto">
          <a:xfrm>
            <a:off x="1176338" y="398463"/>
            <a:ext cx="7042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b="1">
                <a:latin typeface="Arial" panose="020B0604020202020204" pitchFamily="34" charset="0"/>
                <a:ea typeface="楷体_GB2312" pitchFamily="49" charset="-122"/>
              </a:rPr>
              <a:t>第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7</a:t>
            </a:r>
            <a:r>
              <a:rPr lang="zh-CN" altLang="en-US" sz="3200" b="1">
                <a:latin typeface="Arial" panose="020B0604020202020204" pitchFamily="34" charset="0"/>
                <a:ea typeface="楷体_GB2312" pitchFamily="49" charset="-122"/>
              </a:rPr>
              <a:t>章 时序逻辑电路</a:t>
            </a:r>
          </a:p>
        </p:txBody>
      </p:sp>
      <p:sp>
        <p:nvSpPr>
          <p:cNvPr id="5125" name="矩形 7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2400">
                <a:latin typeface="微软雅黑" panose="020B0503020204020204" pitchFamily="34" charset="-122"/>
              </a:rPr>
              <a:t>本章内容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60413" y="188913"/>
            <a:ext cx="83693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 startAt="3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位双向通用移位寄存器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    (4-bit Bidirectional Universal Shift Register)——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	</a:t>
            </a: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由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4</a:t>
            </a: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个主从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RS</a:t>
            </a: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触发器组成</a:t>
            </a:r>
            <a:endParaRPr lang="en-US" altLang="zh-CN" b="1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11225" y="1808163"/>
            <a:ext cx="488791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D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：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并行数据输入端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Q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： 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并行数据输出端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</a:rPr>
              <a:t>SR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：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串行数据右侧移入端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</a:rPr>
              <a:t>SL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：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串行数据左侧移入端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11225" y="3536950"/>
            <a:ext cx="58928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、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： 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工作方式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14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	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 =00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，保持</a:t>
            </a:r>
            <a:endParaRPr lang="en-US" altLang="zh-CN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14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	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 =01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，左移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从右侧移入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lvl="1" eaLnBrk="1" hangingPunct="1">
              <a:lnSpc>
                <a:spcPct val="114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	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 =10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，右移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从左侧移入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lvl="1" eaLnBrk="1" hangingPunct="1">
              <a:lnSpc>
                <a:spcPct val="114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	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 =11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，送数</a:t>
            </a:r>
            <a:endParaRPr lang="en-US" altLang="zh-CN" sz="2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Object 13"/>
          <p:cNvGraphicFramePr>
            <a:graphicFrameLocks noChangeAspect="1"/>
          </p:cNvGraphicFramePr>
          <p:nvPr/>
        </p:nvGraphicFramePr>
        <p:xfrm>
          <a:off x="5616575" y="1524000"/>
          <a:ext cx="3349625" cy="242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30550" imgH="2283460" progId="Visio.Drawing.11">
                  <p:embed/>
                </p:oleObj>
              </mc:Choice>
              <mc:Fallback>
                <p:oleObj name="Visio" r:id="rId2" imgW="3130550" imgH="2283460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1524000"/>
                        <a:ext cx="3349625" cy="242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24579" name="Text Box 7"/>
          <p:cNvSpPr txBox="1">
            <a:spLocks noChangeArrowheads="1"/>
          </p:cNvSpPr>
          <p:nvPr/>
        </p:nvSpPr>
        <p:spPr bwMode="auto">
          <a:xfrm>
            <a:off x="760413" y="188913"/>
            <a:ext cx="8369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 startAt="3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位双向通用移位寄存器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</a:p>
        </p:txBody>
      </p:sp>
      <p:graphicFrame>
        <p:nvGraphicFramePr>
          <p:cNvPr id="8" name="Group 780"/>
          <p:cNvGraphicFramePr>
            <a:graphicFrameLocks noGrp="1"/>
          </p:cNvGraphicFramePr>
          <p:nvPr/>
        </p:nvGraphicFramePr>
        <p:xfrm>
          <a:off x="754063" y="2933700"/>
          <a:ext cx="7742235" cy="3808412"/>
        </p:xfrm>
        <a:graphic>
          <a:graphicData uri="http://schemas.openxmlformats.org/drawingml/2006/table">
            <a:tbl>
              <a:tblPr/>
              <a:tblGrid>
                <a:gridCol w="1296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31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1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67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13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6372">
                <a:tc gridSpan="1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74LS194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7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0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S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SR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SL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复位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2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左移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2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右移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装入数据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159000" y="3748088"/>
          <a:ext cx="433388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91973" imgH="203112" progId="Equation.3">
                  <p:embed/>
                </p:oleObj>
              </mc:Choice>
              <mc:Fallback>
                <p:oleObj name="公式" r:id="rId2" imgW="291973" imgH="203112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3748088"/>
                        <a:ext cx="433388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580063" y="644525"/>
          <a:ext cx="3349625" cy="242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130550" imgH="2283460" progId="Visio.Drawing.11">
                  <p:embed/>
                </p:oleObj>
              </mc:Choice>
              <mc:Fallback>
                <p:oleObj name="Visio" r:id="rId4" imgW="3130550" imgH="2283460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644525"/>
                        <a:ext cx="3349625" cy="242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25603" name="Text Box 7"/>
          <p:cNvSpPr txBox="1">
            <a:spLocks noChangeArrowheads="1"/>
          </p:cNvSpPr>
          <p:nvPr/>
        </p:nvSpPr>
        <p:spPr bwMode="auto">
          <a:xfrm>
            <a:off x="760413" y="44450"/>
            <a:ext cx="8369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 startAt="3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位双向通用移位寄存器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584325" y="484188"/>
          <a:ext cx="6083300" cy="636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053023" imgH="5291778" progId="Visio.Drawing.11">
                  <p:embed/>
                </p:oleObj>
              </mc:Choice>
              <mc:Fallback>
                <p:oleObj name="Visio" r:id="rId2" imgW="5053023" imgH="5291778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484188"/>
                        <a:ext cx="6083300" cy="636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26627" name="Text Box 7"/>
          <p:cNvSpPr txBox="1">
            <a:spLocks noChangeArrowheads="1"/>
          </p:cNvSpPr>
          <p:nvPr/>
        </p:nvSpPr>
        <p:spPr bwMode="auto">
          <a:xfrm>
            <a:off x="792163" y="80963"/>
            <a:ext cx="8369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Verilog HDL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描述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8" name="Text Box 8"/>
          <p:cNvSpPr txBox="1">
            <a:spLocks noChangeArrowheads="1"/>
          </p:cNvSpPr>
          <p:nvPr/>
        </p:nvSpPr>
        <p:spPr bwMode="auto">
          <a:xfrm>
            <a:off x="792163" y="649288"/>
            <a:ext cx="8296275" cy="3111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module ls194( Mrf, clk,s1,s0, Dsl,Dsr,data_in,data_out ); 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模块的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端口声明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Mrf;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清零信号，低电平有效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clk;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时钟输入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s1,s0;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工作方式控制端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Dsl, Dsr;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左、右侧移入数据端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[3:0] data_in;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四位的数据输入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output [3:0] data_out;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四位的数据输出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reg [3:0] data_out;        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说明为寄存器类型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always@(posedge clk or negedge Mrf) begin 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完成具体功能的过程块</a:t>
            </a:r>
            <a:endParaRPr lang="en-US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………….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6629" name="对象 1"/>
          <p:cNvGraphicFramePr>
            <a:graphicFrameLocks noChangeAspect="1"/>
          </p:cNvGraphicFramePr>
          <p:nvPr/>
        </p:nvGraphicFramePr>
        <p:xfrm>
          <a:off x="4535488" y="3933825"/>
          <a:ext cx="3349625" cy="242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30550" imgH="2283460" progId="Visio.Drawing.11">
                  <p:embed/>
                </p:oleObj>
              </mc:Choice>
              <mc:Fallback>
                <p:oleObj name="Visio" r:id="rId2" imgW="3130550" imgH="2283460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3933825"/>
                        <a:ext cx="3349625" cy="242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5472113" y="4937125"/>
            <a:ext cx="1692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55650" y="225425"/>
            <a:ext cx="8296275" cy="6408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always@(posedge clk or negedge Mrf) begin 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完成具体功能的过程块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if(!Mrf) data_out &lt;= 4'b0000;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复位清零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else 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case({s1,s0})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2'b01: 	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左移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begin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data_out &lt;= data_out&lt;&lt;1;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左移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位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if(Dsr==1) data_out[0] &lt;= 1;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右侧补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else data_out[0] &lt;= 0;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右侧补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2'b10: 	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右移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begin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data_out &lt;= data_out&gt;&gt;1;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右移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位 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if(Dsl==1) data_out[3] &lt;= 1;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左侧补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else data_out[3] &lt;= 0;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左侧补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2'b11: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装入数据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data_out &lt;= data_in;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输入赋值给输出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default: data_out &lt;= data_out; 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保持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endcase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endmodule 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28675" name="Text Box 7"/>
          <p:cNvSpPr txBox="1">
            <a:spLocks noChangeArrowheads="1"/>
          </p:cNvSpPr>
          <p:nvPr/>
        </p:nvSpPr>
        <p:spPr bwMode="auto">
          <a:xfrm>
            <a:off x="774700" y="152400"/>
            <a:ext cx="83693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设计一个并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串转换器，能接收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位的有效数据，转换成串行数据，按先低后高的顺序输出</a:t>
            </a:r>
          </a:p>
        </p:txBody>
      </p:sp>
      <p:sp>
        <p:nvSpPr>
          <p:cNvPr id="28676" name="Rectangle 15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8677" name="对象 2"/>
          <p:cNvGraphicFramePr>
            <a:graphicFrameLocks noChangeAspect="1"/>
          </p:cNvGraphicFramePr>
          <p:nvPr/>
        </p:nvGraphicFramePr>
        <p:xfrm>
          <a:off x="131763" y="1700213"/>
          <a:ext cx="8880475" cy="471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68663" imgH="3162542" progId="Visio.Drawing.11">
                  <p:embed/>
                </p:oleObj>
              </mc:Choice>
              <mc:Fallback>
                <p:oleObj name="Visio" r:id="rId2" imgW="5968663" imgH="3162542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1700213"/>
                        <a:ext cx="8880475" cy="471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7.2 </a:t>
            </a:r>
            <a:r>
              <a:rPr lang="zh-CN" altLang="en-US" sz="2400">
                <a:latin typeface="微软雅黑" panose="020B0503020204020204" pitchFamily="34" charset="-122"/>
              </a:rPr>
              <a:t>计数器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98500" y="1071563"/>
            <a:ext cx="8229984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625475" algn="just">
              <a:tabLst>
                <a:tab pos="3048000" algn="l"/>
              </a:tabLst>
              <a:defRPr/>
            </a:pPr>
            <a:r>
              <a:rPr lang="zh-CN" altLang="zh-CN" sz="2400" b="1" dirty="0">
                <a:solidFill>
                  <a:srgbClr val="0000FF"/>
                </a:solidFill>
              </a:rPr>
              <a:t>计数器</a:t>
            </a:r>
            <a:r>
              <a:rPr lang="zh-CN" altLang="en-US" sz="2400" b="1" dirty="0">
                <a:solidFill>
                  <a:srgbClr val="0000FF"/>
                </a:solidFill>
              </a:rPr>
              <a:t>：</a:t>
            </a:r>
            <a:r>
              <a:rPr lang="zh-CN" altLang="zh-CN" sz="2400" b="1" dirty="0"/>
              <a:t>主要由触发器和逻辑门构成，能够对外部输入脉冲的个数进行计数。</a:t>
            </a:r>
            <a:endParaRPr lang="en-US" altLang="zh-CN" sz="2400" b="1" dirty="0"/>
          </a:p>
          <a:p>
            <a:pPr marL="0" indent="625475" algn="just">
              <a:tabLst>
                <a:tab pos="3048000" algn="l"/>
              </a:tabLst>
              <a:defRPr/>
            </a:pPr>
            <a:r>
              <a:rPr lang="zh-CN" altLang="zh-CN" sz="2400" b="1" dirty="0"/>
              <a:t>输入脉冲个数的多少，由计数器记忆的不同状态表示。计数器常用来对时钟脉冲进行计数、分频、定时等。</a:t>
            </a:r>
          </a:p>
          <a:p>
            <a:pPr marL="0" indent="625475" algn="just">
              <a:tabLst>
                <a:tab pos="3048000" algn="l"/>
              </a:tabLst>
              <a:defRPr/>
            </a:pPr>
            <a:r>
              <a:rPr lang="zh-CN" altLang="zh-CN" sz="2400" b="1" dirty="0">
                <a:solidFill>
                  <a:srgbClr val="0000FF"/>
                </a:solidFill>
              </a:rPr>
              <a:t>计数器的模</a:t>
            </a:r>
            <a:r>
              <a:rPr lang="zh-CN" altLang="en-US" sz="2400" b="1" dirty="0">
                <a:solidFill>
                  <a:srgbClr val="0000FF"/>
                </a:solidFill>
              </a:rPr>
              <a:t>：</a:t>
            </a:r>
            <a:r>
              <a:rPr lang="zh-CN" altLang="zh-CN" sz="2400" b="1" dirty="0"/>
              <a:t>在输入脉冲作用下，计数器正常工作时能呈现出的不同状态的个数，</a:t>
            </a:r>
            <a:r>
              <a:rPr lang="zh-CN" altLang="en-US" sz="2400" b="1" dirty="0"/>
              <a:t>也</a:t>
            </a:r>
            <a:r>
              <a:rPr lang="zh-CN" altLang="zh-CN" sz="2400" b="1" dirty="0"/>
              <a:t>称为计数容量或计数长度。</a:t>
            </a:r>
            <a:endParaRPr lang="en-US" altLang="zh-CN" sz="2400" b="1" dirty="0"/>
          </a:p>
          <a:p>
            <a:pPr marL="0" indent="625475" algn="just">
              <a:tabLst>
                <a:tab pos="3048000" algn="l"/>
              </a:tabLst>
              <a:defRPr/>
            </a:pPr>
            <a:r>
              <a:rPr lang="zh-CN" altLang="zh-CN" sz="2400" b="1" dirty="0"/>
              <a:t>这些不同的状态称为有效状态，一个模</a:t>
            </a:r>
            <a:r>
              <a:rPr lang="zh-CN" altLang="en-US" sz="2400" b="1" dirty="0"/>
              <a:t>为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的</a:t>
            </a:r>
            <a:r>
              <a:rPr lang="zh-CN" altLang="zh-CN" sz="2400" b="1" dirty="0"/>
              <a:t>计数器具有</a:t>
            </a:r>
            <a:r>
              <a:rPr lang="en-US" altLang="zh-CN" sz="2400" b="1" dirty="0"/>
              <a:t>m</a:t>
            </a:r>
            <a:r>
              <a:rPr lang="zh-CN" altLang="zh-CN" sz="2400" b="1" dirty="0"/>
              <a:t>个有效状态。</a:t>
            </a:r>
            <a:endParaRPr lang="en-US" altLang="zh-CN" sz="2400" b="1" dirty="0"/>
          </a:p>
          <a:p>
            <a:pPr marL="0" indent="723900">
              <a:defRPr/>
            </a:pPr>
            <a:endParaRPr lang="en-US" altLang="zh-CN" sz="2400" b="1" dirty="0"/>
          </a:p>
          <a:p>
            <a:pPr eaLnBrk="1" hangingPunct="1">
              <a:defRPr/>
            </a:pPr>
            <a:r>
              <a:rPr lang="en-US" altLang="zh-CN" sz="2400" b="1" dirty="0"/>
              <a:t>7.2.1 </a:t>
            </a:r>
            <a:r>
              <a:rPr lang="zh-CN" altLang="en-US" sz="2400" b="1" dirty="0"/>
              <a:t>计数器分类</a:t>
            </a:r>
            <a:endParaRPr lang="en-US" altLang="zh-CN" sz="2400" b="1" dirty="0"/>
          </a:p>
          <a:p>
            <a:pPr eaLnBrk="1" hangingPunct="1">
              <a:defRPr/>
            </a:pPr>
            <a:r>
              <a:rPr lang="en-US" altLang="zh-CN" sz="2400" b="1" dirty="0"/>
              <a:t>7.2.2 </a:t>
            </a:r>
            <a:r>
              <a:rPr lang="zh-CN" altLang="en-US" sz="2400" b="1" dirty="0"/>
              <a:t>同步集成计数器</a:t>
            </a:r>
            <a:endParaRPr lang="en-US" altLang="zh-CN" sz="2400" b="1" dirty="0"/>
          </a:p>
          <a:p>
            <a:pPr eaLnBrk="1" hangingPunct="1">
              <a:defRPr/>
            </a:pPr>
            <a:r>
              <a:rPr lang="en-US" altLang="zh-CN" sz="2400" b="1" dirty="0"/>
              <a:t>7.2.3 </a:t>
            </a:r>
            <a:r>
              <a:rPr lang="zh-CN" altLang="en-US" sz="2400" b="1" dirty="0"/>
              <a:t>异步集成计数器</a:t>
            </a:r>
            <a:endParaRPr lang="en-US" altLang="zh-CN" sz="2400" b="1" dirty="0">
              <a:hlinkClick r:id="rId2" action="ppaction://hlinksldjump"/>
            </a:endParaRPr>
          </a:p>
          <a:p>
            <a:pPr eaLnBrk="1" hangingPunct="1">
              <a:defRPr/>
            </a:pPr>
            <a:r>
              <a:rPr lang="en-US" altLang="zh-CN" sz="2400" b="1" dirty="0"/>
              <a:t>7.2.4 </a:t>
            </a:r>
            <a:r>
              <a:rPr lang="zh-CN" altLang="en-US" sz="2400" b="1" dirty="0"/>
              <a:t>基于</a:t>
            </a:r>
            <a:r>
              <a:rPr lang="en-US" altLang="zh-CN" sz="2400" b="1" dirty="0"/>
              <a:t>MSI</a:t>
            </a:r>
            <a:r>
              <a:rPr lang="zh-CN" altLang="en-US" sz="2400" b="1" dirty="0"/>
              <a:t>计数器的任意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进制计数器</a:t>
            </a:r>
            <a:endParaRPr lang="en-US" altLang="zh-CN" sz="2400" b="1" dirty="0">
              <a:hlinkClick r:id="rId2" action="ppaction://hlinksldjump"/>
            </a:endParaRPr>
          </a:p>
          <a:p>
            <a:pPr eaLnBrk="1" hangingPunct="1">
              <a:defRPr/>
            </a:pPr>
            <a:r>
              <a:rPr lang="en-US" altLang="zh-CN" sz="2400" b="1" dirty="0"/>
              <a:t>7.2.5 </a:t>
            </a:r>
            <a:r>
              <a:rPr lang="zh-CN" altLang="en-US" sz="2400" b="1" dirty="0"/>
              <a:t>移位寄存器型计数器</a:t>
            </a:r>
            <a:endParaRPr lang="en-US" altLang="zh-CN" sz="2400" b="1" dirty="0">
              <a:hlinkClick r:id="rId2" action="ppaction://hlinksldjump"/>
            </a:endParaRP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968375" y="146050"/>
            <a:ext cx="81724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7.2 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(Counter)</a:t>
            </a:r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162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7.2.1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计数器分类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884238" y="946150"/>
            <a:ext cx="82597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AutoNum type="arabicPeriod"/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按触发方式分类：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① 同步计数器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(Synchronous Counter)——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各触发器受同一时钟控制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② 异步计数器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(Asynchronous Counter)——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触发器的翻转不是同时发生的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863600" y="2008188"/>
            <a:ext cx="82597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AutoNum type="arabicPeriod" startAt="2"/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按计数器输出数码的规律分类：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① 加法计数器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(Up Counter)</a:t>
            </a:r>
          </a:p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② 减法计数器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(Down Counter)</a:t>
            </a:r>
          </a:p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③ 可逆计数器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(Up/Down Counter, 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加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减计数器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884238" y="3430588"/>
            <a:ext cx="8259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计数器的模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(Modulus)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：在循环中有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个状态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模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计数器</a:t>
            </a:r>
          </a:p>
        </p:txBody>
      </p:sp>
      <p:sp>
        <p:nvSpPr>
          <p:cNvPr id="6150" name="Text Box 4"/>
          <p:cNvSpPr txBox="1">
            <a:spLocks noChangeArrowheads="1"/>
          </p:cNvSpPr>
          <p:nvPr/>
        </p:nvSpPr>
        <p:spPr bwMode="auto">
          <a:xfrm>
            <a:off x="884238" y="3898900"/>
            <a:ext cx="82597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AutoNum type="arabicPeriod" startAt="3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按计数器的容量分类：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计数器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zh-CN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计数状态有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N——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计数器容量或计数长度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模非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计数器：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计数容量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N≠2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，如十进制计数器</a:t>
            </a:r>
          </a:p>
        </p:txBody>
      </p:sp>
      <p:sp>
        <p:nvSpPr>
          <p:cNvPr id="6151" name="Text Box 4"/>
          <p:cNvSpPr txBox="1">
            <a:spLocks noChangeArrowheads="1"/>
          </p:cNvSpPr>
          <p:nvPr/>
        </p:nvSpPr>
        <p:spPr bwMode="auto">
          <a:xfrm>
            <a:off x="884238" y="5110163"/>
            <a:ext cx="8259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计数器可用触发器设计，目前使用较多的是集成计数器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2" name="Text Box 4"/>
          <p:cNvSpPr txBox="1">
            <a:spLocks noChangeArrowheads="1"/>
          </p:cNvSpPr>
          <p:nvPr/>
        </p:nvSpPr>
        <p:spPr bwMode="auto">
          <a:xfrm>
            <a:off x="884238" y="5510213"/>
            <a:ext cx="8259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集成计数器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同步、异步；二进制计数器、十进制计数器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7.2.1 </a:t>
            </a:r>
            <a:r>
              <a:rPr lang="zh-CN" altLang="en-US" sz="2400" dirty="0">
                <a:latin typeface="+mn-ea"/>
                <a:ea typeface="+mn-ea"/>
              </a:rPr>
              <a:t>计数器分类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8" grpId="0"/>
      <p:bldP spid="6149" grpId="0"/>
      <p:bldP spid="6150" grpId="0"/>
      <p:bldP spid="6151" grpId="0"/>
      <p:bldP spid="61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19"/>
          <p:cNvGrpSpPr>
            <a:grpSpLocks/>
          </p:cNvGrpSpPr>
          <p:nvPr/>
        </p:nvGrpSpPr>
        <p:grpSpPr bwMode="auto">
          <a:xfrm>
            <a:off x="863600" y="765175"/>
            <a:ext cx="3546475" cy="2154238"/>
            <a:chOff x="5192721" y="2406636"/>
            <a:chExt cx="3546631" cy="2154268"/>
          </a:xfrm>
        </p:grpSpPr>
        <p:pic>
          <p:nvPicPr>
            <p:cNvPr id="3178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721" y="2844792"/>
              <a:ext cx="3546631" cy="171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8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3240" y="2406636"/>
              <a:ext cx="821543" cy="54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860925" cy="52387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</a:rPr>
              <a:t>补充：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827088" y="836613"/>
            <a:ext cx="78851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1. </a:t>
            </a:r>
            <a:r>
              <a:rPr lang="zh-CN" altLang="en-US" sz="2000" b="1">
                <a:latin typeface="微软雅黑" panose="020B0503020204020204" pitchFamily="34" charset="-122"/>
              </a:rPr>
              <a:t>同步八进制加法计数器</a:t>
            </a: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graphicFrame>
        <p:nvGraphicFramePr>
          <p:cNvPr id="103" name="组合 44"/>
          <p:cNvGraphicFramePr>
            <a:graphicFrameLocks noGrp="1"/>
          </p:cNvGraphicFramePr>
          <p:nvPr/>
        </p:nvGraphicFramePr>
        <p:xfrm>
          <a:off x="792163" y="2960688"/>
          <a:ext cx="4643437" cy="2016126"/>
        </p:xfrm>
        <a:graphic>
          <a:graphicData uri="http://schemas.openxmlformats.org/drawingml/2006/table">
            <a:tbl>
              <a:tblPr/>
              <a:tblGrid>
                <a:gridCol w="108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9613">
                <a:tc>
                  <a:txBody>
                    <a:bodyPr/>
                    <a:lstStyle/>
                    <a:p>
                      <a:pPr marL="92075" marR="0" lvl="0" indent="-47625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    Q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</a:t>
                      </a:r>
                    </a:p>
                    <a:p>
                      <a:pPr marL="92075" marR="0" lvl="0" indent="-476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2</a:t>
                      </a:r>
                      <a:endParaRPr kumimoji="0" lang="zh-CN" altLang="en-US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00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01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10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0" marR="0" lvl="0" indent="4445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001/0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010/0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100/0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011/0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101/0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110/0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000/1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111/0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75">
                <a:tc gridSpan="5"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              次态卡诺图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38" y="119063"/>
            <a:ext cx="21050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1844675"/>
            <a:ext cx="20669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75" y="3500438"/>
            <a:ext cx="2085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5154613"/>
            <a:ext cx="20383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020763" y="4941888"/>
            <a:ext cx="4248150" cy="1568450"/>
            <a:chOff x="1021485" y="4941168"/>
            <a:chExt cx="4248150" cy="1569660"/>
          </a:xfrm>
        </p:grpSpPr>
        <p:sp>
          <p:nvSpPr>
            <p:cNvPr id="31781" name="Text Box 8"/>
            <p:cNvSpPr txBox="1">
              <a:spLocks noChangeArrowheads="1"/>
            </p:cNvSpPr>
            <p:nvPr/>
          </p:nvSpPr>
          <p:spPr bwMode="auto">
            <a:xfrm>
              <a:off x="1021485" y="4941168"/>
              <a:ext cx="424815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Symbol" panose="05050102010706020507" pitchFamily="18" charset="2"/>
                </a:rPr>
                <a:t>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(Q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)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Symbol" panose="05050102010706020507" pitchFamily="18" charset="2"/>
                </a:rPr>
                <a:t>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endPara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F  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1654897" y="5768893"/>
              <a:ext cx="252413" cy="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860925" cy="52387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</a:rPr>
              <a:t>补充：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827088" y="836613"/>
            <a:ext cx="78851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1. </a:t>
            </a:r>
            <a:r>
              <a:rPr lang="zh-CN" altLang="en-US" sz="2000" b="1">
                <a:latin typeface="微软雅黑" panose="020B0503020204020204" pitchFamily="34" charset="-122"/>
              </a:rPr>
              <a:t>同步八进制加法计数器</a:t>
            </a: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grpSp>
        <p:nvGrpSpPr>
          <p:cNvPr id="32773" name="组合 98"/>
          <p:cNvGrpSpPr>
            <a:grpSpLocks/>
          </p:cNvGrpSpPr>
          <p:nvPr/>
        </p:nvGrpSpPr>
        <p:grpSpPr bwMode="auto">
          <a:xfrm>
            <a:off x="741363" y="2241550"/>
            <a:ext cx="8402637" cy="3760788"/>
            <a:chOff x="623466" y="2041310"/>
            <a:chExt cx="8403120" cy="3761035"/>
          </a:xfrm>
        </p:grpSpPr>
        <p:sp>
          <p:nvSpPr>
            <p:cNvPr id="107" name="矩形 106"/>
            <p:cNvSpPr/>
            <p:nvPr/>
          </p:nvSpPr>
          <p:spPr>
            <a:xfrm>
              <a:off x="2339652" y="3905157"/>
              <a:ext cx="839836" cy="12399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2778" name="TextBox 107"/>
            <p:cNvSpPr txBox="1">
              <a:spLocks noChangeArrowheads="1"/>
            </p:cNvSpPr>
            <p:nvPr/>
          </p:nvSpPr>
          <p:spPr bwMode="auto">
            <a:xfrm>
              <a:off x="2303137" y="3903570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79" name="TextBox 108"/>
            <p:cNvSpPr txBox="1">
              <a:spLocks noChangeArrowheads="1"/>
            </p:cNvSpPr>
            <p:nvPr/>
          </p:nvSpPr>
          <p:spPr bwMode="auto">
            <a:xfrm>
              <a:off x="2631769" y="3978187"/>
              <a:ext cx="584233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80" name="TextBox 109"/>
            <p:cNvSpPr txBox="1">
              <a:spLocks noChangeArrowheads="1"/>
            </p:cNvSpPr>
            <p:nvPr/>
          </p:nvSpPr>
          <p:spPr bwMode="auto">
            <a:xfrm>
              <a:off x="2631769" y="4781515"/>
              <a:ext cx="584233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1761768" y="4013114"/>
              <a:ext cx="57629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1979269" y="4451293"/>
              <a:ext cx="25242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4417809" y="4049630"/>
              <a:ext cx="21591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84" name="TextBox 113"/>
            <p:cNvSpPr txBox="1">
              <a:spLocks noChangeArrowheads="1"/>
            </p:cNvSpPr>
            <p:nvPr/>
          </p:nvSpPr>
          <p:spPr bwMode="auto">
            <a:xfrm>
              <a:off x="623466" y="5218107"/>
              <a:ext cx="730292" cy="366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9" name="直接连接符 148"/>
            <p:cNvCxnSpPr/>
            <p:nvPr/>
          </p:nvCxnSpPr>
          <p:spPr>
            <a:xfrm>
              <a:off x="2052298" y="4925987"/>
              <a:ext cx="180985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3184250" y="4160762"/>
              <a:ext cx="68425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3296970" y="4964090"/>
              <a:ext cx="179397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88" name="TextBox 154"/>
            <p:cNvSpPr txBox="1">
              <a:spLocks noChangeArrowheads="1"/>
            </p:cNvSpPr>
            <p:nvPr/>
          </p:nvSpPr>
          <p:spPr bwMode="auto">
            <a:xfrm>
              <a:off x="2303137" y="4743413"/>
              <a:ext cx="584234" cy="366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" name="流程图: 延期 155"/>
            <p:cNvSpPr/>
            <p:nvPr/>
          </p:nvSpPr>
          <p:spPr>
            <a:xfrm>
              <a:off x="7894634" y="2082588"/>
              <a:ext cx="647737" cy="574713"/>
            </a:xfrm>
            <a:prstGeom prst="flowChartDelay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57" name="流程图: 延期 156"/>
            <p:cNvSpPr/>
            <p:nvPr/>
          </p:nvSpPr>
          <p:spPr>
            <a:xfrm>
              <a:off x="4381294" y="2812886"/>
              <a:ext cx="647737" cy="574713"/>
            </a:xfrm>
            <a:prstGeom prst="flowChartDelay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158" name="直接连接符 157"/>
            <p:cNvCxnSpPr/>
            <p:nvPr/>
          </p:nvCxnSpPr>
          <p:spPr>
            <a:xfrm>
              <a:off x="1760181" y="5546740"/>
              <a:ext cx="442779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rot="5400000">
              <a:off x="3319988" y="5141108"/>
              <a:ext cx="358799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>
              <a:off x="2723844" y="3543184"/>
              <a:ext cx="1189116" cy="158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rot="5400000">
              <a:off x="1106882" y="4672764"/>
              <a:ext cx="1295485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椭圆 161"/>
            <p:cNvSpPr/>
            <p:nvPr/>
          </p:nvSpPr>
          <p:spPr>
            <a:xfrm>
              <a:off x="3300145" y="4141711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163" name="直接连接符 162"/>
            <p:cNvCxnSpPr/>
            <p:nvPr/>
          </p:nvCxnSpPr>
          <p:spPr>
            <a:xfrm rot="5400000">
              <a:off x="1435514" y="4990285"/>
              <a:ext cx="1079571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椭圆 163"/>
            <p:cNvSpPr/>
            <p:nvPr/>
          </p:nvSpPr>
          <p:spPr>
            <a:xfrm>
              <a:off x="1937992" y="5529277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65" name="椭圆 164"/>
            <p:cNvSpPr>
              <a:spLocks noChangeArrowheads="1"/>
            </p:cNvSpPr>
            <p:nvPr/>
          </p:nvSpPr>
          <p:spPr bwMode="auto">
            <a:xfrm rot="5400000">
              <a:off x="3179487" y="4927575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99" name="TextBox 165"/>
            <p:cNvSpPr txBox="1">
              <a:spLocks noChangeArrowheads="1"/>
            </p:cNvSpPr>
            <p:nvPr/>
          </p:nvSpPr>
          <p:spPr bwMode="auto">
            <a:xfrm>
              <a:off x="2266623" y="4305234"/>
              <a:ext cx="625511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" name="椭圆 166"/>
            <p:cNvSpPr/>
            <p:nvPr/>
          </p:nvSpPr>
          <p:spPr>
            <a:xfrm>
              <a:off x="2231695" y="4414779"/>
              <a:ext cx="107956" cy="1079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dirty="0">
                <a:noFill/>
              </a:endParaRPr>
            </a:p>
          </p:txBody>
        </p:sp>
        <p:sp>
          <p:nvSpPr>
            <p:cNvPr id="32801" name="TextBox 168"/>
            <p:cNvSpPr txBox="1">
              <a:spLocks noChangeArrowheads="1"/>
            </p:cNvSpPr>
            <p:nvPr/>
          </p:nvSpPr>
          <p:spPr bwMode="auto">
            <a:xfrm>
              <a:off x="2485629" y="3566648"/>
              <a:ext cx="5842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FF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4633722" y="3905157"/>
              <a:ext cx="839835" cy="12399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2803" name="TextBox 170"/>
            <p:cNvSpPr txBox="1">
              <a:spLocks noChangeArrowheads="1"/>
            </p:cNvSpPr>
            <p:nvPr/>
          </p:nvSpPr>
          <p:spPr bwMode="auto">
            <a:xfrm>
              <a:off x="4597207" y="3903570"/>
              <a:ext cx="584233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04" name="TextBox 171"/>
            <p:cNvSpPr txBox="1">
              <a:spLocks noChangeArrowheads="1"/>
            </p:cNvSpPr>
            <p:nvPr/>
          </p:nvSpPr>
          <p:spPr bwMode="auto">
            <a:xfrm>
              <a:off x="4925838" y="3978187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05" name="TextBox 172"/>
            <p:cNvSpPr txBox="1">
              <a:spLocks noChangeArrowheads="1"/>
            </p:cNvSpPr>
            <p:nvPr/>
          </p:nvSpPr>
          <p:spPr bwMode="auto">
            <a:xfrm>
              <a:off x="4925838" y="4781515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4" name="直接连接符 173"/>
            <p:cNvCxnSpPr/>
            <p:nvPr/>
          </p:nvCxnSpPr>
          <p:spPr>
            <a:xfrm>
              <a:off x="5473557" y="4160762"/>
              <a:ext cx="144471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07" name="TextBox 174"/>
            <p:cNvSpPr txBox="1">
              <a:spLocks noChangeArrowheads="1"/>
            </p:cNvSpPr>
            <p:nvPr/>
          </p:nvSpPr>
          <p:spPr bwMode="auto">
            <a:xfrm>
              <a:off x="4597207" y="4743413"/>
              <a:ext cx="584233" cy="366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6" name="直接连接符 175"/>
            <p:cNvCxnSpPr/>
            <p:nvPr/>
          </p:nvCxnSpPr>
          <p:spPr>
            <a:xfrm rot="5400000">
              <a:off x="5317177" y="3831334"/>
              <a:ext cx="647743" cy="158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椭圆 176"/>
            <p:cNvSpPr/>
            <p:nvPr/>
          </p:nvSpPr>
          <p:spPr>
            <a:xfrm>
              <a:off x="4144743" y="3187560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78" name="椭圆 177"/>
            <p:cNvSpPr>
              <a:spLocks noChangeArrowheads="1"/>
            </p:cNvSpPr>
            <p:nvPr/>
          </p:nvSpPr>
          <p:spPr bwMode="auto">
            <a:xfrm rot="5400000">
              <a:off x="5473556" y="4927575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11" name="TextBox 178"/>
            <p:cNvSpPr txBox="1">
              <a:spLocks noChangeArrowheads="1"/>
            </p:cNvSpPr>
            <p:nvPr/>
          </p:nvSpPr>
          <p:spPr bwMode="auto">
            <a:xfrm>
              <a:off x="4560692" y="4305234"/>
              <a:ext cx="704891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0" name="椭圆 179"/>
            <p:cNvSpPr/>
            <p:nvPr/>
          </p:nvSpPr>
          <p:spPr>
            <a:xfrm>
              <a:off x="4525765" y="4414779"/>
              <a:ext cx="107956" cy="1079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dirty="0">
                <a:noFill/>
              </a:endParaRPr>
            </a:p>
          </p:txBody>
        </p:sp>
        <p:sp>
          <p:nvSpPr>
            <p:cNvPr id="32813" name="TextBox 180"/>
            <p:cNvSpPr txBox="1">
              <a:spLocks noChangeArrowheads="1"/>
            </p:cNvSpPr>
            <p:nvPr/>
          </p:nvSpPr>
          <p:spPr bwMode="auto">
            <a:xfrm>
              <a:off x="4779780" y="3538421"/>
              <a:ext cx="584233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FF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82" name="直接连接符 181"/>
            <p:cNvCxnSpPr/>
            <p:nvPr/>
          </p:nvCxnSpPr>
          <p:spPr>
            <a:xfrm>
              <a:off x="3512882" y="3935322"/>
              <a:ext cx="39531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rot="5400000">
              <a:off x="3148526" y="3564617"/>
              <a:ext cx="7207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3330309" y="2949420"/>
              <a:ext cx="104463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>
              <a:off x="4133630" y="4451293"/>
              <a:ext cx="39689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rot="5400000">
              <a:off x="3575587" y="4990285"/>
              <a:ext cx="1079571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椭圆 186"/>
            <p:cNvSpPr/>
            <p:nvPr/>
          </p:nvSpPr>
          <p:spPr>
            <a:xfrm>
              <a:off x="4097116" y="5529277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188" name="直接连接符 187"/>
            <p:cNvCxnSpPr/>
            <p:nvPr/>
          </p:nvCxnSpPr>
          <p:spPr>
            <a:xfrm>
              <a:off x="4316203" y="4924399"/>
              <a:ext cx="21591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椭圆 188"/>
            <p:cNvSpPr/>
            <p:nvPr/>
          </p:nvSpPr>
          <p:spPr>
            <a:xfrm>
              <a:off x="7658082" y="2457262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6662663" y="3868643"/>
              <a:ext cx="839835" cy="12399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2823" name="TextBox 190"/>
            <p:cNvSpPr txBox="1">
              <a:spLocks noChangeArrowheads="1"/>
            </p:cNvSpPr>
            <p:nvPr/>
          </p:nvSpPr>
          <p:spPr bwMode="auto">
            <a:xfrm>
              <a:off x="6626148" y="3867055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24" name="TextBox 191"/>
            <p:cNvSpPr txBox="1">
              <a:spLocks noChangeArrowheads="1"/>
            </p:cNvSpPr>
            <p:nvPr/>
          </p:nvSpPr>
          <p:spPr bwMode="auto">
            <a:xfrm>
              <a:off x="6954780" y="3941673"/>
              <a:ext cx="584233" cy="366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25" name="TextBox 192"/>
            <p:cNvSpPr txBox="1">
              <a:spLocks noChangeArrowheads="1"/>
            </p:cNvSpPr>
            <p:nvPr/>
          </p:nvSpPr>
          <p:spPr bwMode="auto">
            <a:xfrm>
              <a:off x="6954780" y="4745000"/>
              <a:ext cx="584233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94" name="直接连接符 193"/>
            <p:cNvCxnSpPr/>
            <p:nvPr/>
          </p:nvCxnSpPr>
          <p:spPr>
            <a:xfrm>
              <a:off x="7502498" y="4124247"/>
              <a:ext cx="17939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27" name="TextBox 194"/>
            <p:cNvSpPr txBox="1">
              <a:spLocks noChangeArrowheads="1"/>
            </p:cNvSpPr>
            <p:nvPr/>
          </p:nvSpPr>
          <p:spPr bwMode="auto">
            <a:xfrm>
              <a:off x="6626148" y="4706898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96" name="直接连接符 195"/>
            <p:cNvCxnSpPr/>
            <p:nvPr/>
          </p:nvCxnSpPr>
          <p:spPr>
            <a:xfrm rot="5400000">
              <a:off x="6867455" y="3284405"/>
              <a:ext cx="1620943" cy="158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椭圆 196"/>
            <p:cNvSpPr>
              <a:spLocks noChangeArrowheads="1"/>
            </p:cNvSpPr>
            <p:nvPr/>
          </p:nvSpPr>
          <p:spPr bwMode="auto">
            <a:xfrm rot="5400000">
              <a:off x="7502498" y="4891061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30" name="TextBox 197"/>
            <p:cNvSpPr txBox="1">
              <a:spLocks noChangeArrowheads="1"/>
            </p:cNvSpPr>
            <p:nvPr/>
          </p:nvSpPr>
          <p:spPr bwMode="auto">
            <a:xfrm>
              <a:off x="6589634" y="4268719"/>
              <a:ext cx="611222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9" name="椭圆 198"/>
            <p:cNvSpPr/>
            <p:nvPr/>
          </p:nvSpPr>
          <p:spPr>
            <a:xfrm>
              <a:off x="6554707" y="4378263"/>
              <a:ext cx="107956" cy="1079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dirty="0">
                <a:noFill/>
              </a:endParaRPr>
            </a:p>
          </p:txBody>
        </p:sp>
        <p:sp>
          <p:nvSpPr>
            <p:cNvPr id="32832" name="TextBox 199"/>
            <p:cNvSpPr txBox="1">
              <a:spLocks noChangeArrowheads="1"/>
            </p:cNvSpPr>
            <p:nvPr/>
          </p:nvSpPr>
          <p:spPr bwMode="auto">
            <a:xfrm>
              <a:off x="6910327" y="3501906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FF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01" name="直接连接符 200"/>
            <p:cNvCxnSpPr/>
            <p:nvPr/>
          </p:nvCxnSpPr>
          <p:spPr>
            <a:xfrm>
              <a:off x="6370546" y="4013114"/>
              <a:ext cx="28735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>
              <a:off x="6178447" y="4414779"/>
              <a:ext cx="360384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rot="5400000">
              <a:off x="5621199" y="4972027"/>
              <a:ext cx="111608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5583101" y="4957740"/>
              <a:ext cx="14447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7612043" y="4925987"/>
              <a:ext cx="14447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>
              <a:off x="8551897" y="2368356"/>
              <a:ext cx="28735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39" name="TextBox 206"/>
            <p:cNvSpPr txBox="1">
              <a:spLocks noChangeArrowheads="1"/>
            </p:cNvSpPr>
            <p:nvPr/>
          </p:nvSpPr>
          <p:spPr bwMode="auto">
            <a:xfrm>
              <a:off x="8442352" y="2041310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F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8" name="椭圆 207"/>
            <p:cNvSpPr/>
            <p:nvPr/>
          </p:nvSpPr>
          <p:spPr>
            <a:xfrm>
              <a:off x="5156039" y="3087542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209" name="直接连接符 208"/>
            <p:cNvCxnSpPr/>
            <p:nvPr/>
          </p:nvCxnSpPr>
          <p:spPr>
            <a:xfrm>
              <a:off x="3523995" y="3205024"/>
              <a:ext cx="86365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1747481" y="5322889"/>
              <a:ext cx="1763813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5043320" y="3103418"/>
              <a:ext cx="539781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5306860" y="2812886"/>
              <a:ext cx="28894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rot="5400000">
              <a:off x="5139368" y="2650156"/>
              <a:ext cx="323871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5302097" y="2484252"/>
              <a:ext cx="2592537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 rot="5400000">
              <a:off x="4742468" y="2659682"/>
              <a:ext cx="863657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5192554" y="2228647"/>
              <a:ext cx="269890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>
              <a:off x="6141933" y="2957358"/>
              <a:ext cx="21591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50" name="组合 171"/>
            <p:cNvGrpSpPr>
              <a:grpSpLocks/>
            </p:cNvGrpSpPr>
            <p:nvPr/>
          </p:nvGrpSpPr>
          <p:grpSpPr bwMode="auto">
            <a:xfrm>
              <a:off x="1244187" y="5327676"/>
              <a:ext cx="509643" cy="474669"/>
              <a:chOff x="3476610" y="5948397"/>
              <a:chExt cx="509643" cy="474669"/>
            </a:xfrm>
          </p:grpSpPr>
          <p:sp>
            <p:nvSpPr>
              <p:cNvPr id="225" name="椭圆 224"/>
              <p:cNvSpPr/>
              <p:nvPr/>
            </p:nvSpPr>
            <p:spPr>
              <a:xfrm>
                <a:off x="3878298" y="6130947"/>
                <a:ext cx="107956" cy="1079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noFill/>
                </a:endParaRPr>
              </a:p>
            </p:txBody>
          </p:sp>
          <p:sp>
            <p:nvSpPr>
              <p:cNvPr id="226" name="等腰三角形 225"/>
              <p:cNvSpPr>
                <a:spLocks noChangeArrowheads="1"/>
              </p:cNvSpPr>
              <p:nvPr/>
            </p:nvSpPr>
            <p:spPr bwMode="auto">
              <a:xfrm rot="5400000">
                <a:off x="3440120" y="5984889"/>
                <a:ext cx="474694" cy="401661"/>
              </a:xfrm>
              <a:prstGeom prst="triangle">
                <a:avLst>
                  <a:gd name="adj" fmla="val 50000"/>
                </a:avLst>
              </a:prstGeom>
              <a:noFill/>
              <a:ln w="25400" algn="ctr">
                <a:solidFill>
                  <a:srgbClr val="6F6FB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cxnSp>
          <p:nvCxnSpPr>
            <p:cNvPr id="220" name="直接连接符 219"/>
            <p:cNvCxnSpPr/>
            <p:nvPr/>
          </p:nvCxnSpPr>
          <p:spPr>
            <a:xfrm>
              <a:off x="4181257" y="3497144"/>
              <a:ext cx="147646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 rot="5400000">
              <a:off x="4018528" y="3348703"/>
              <a:ext cx="288944" cy="158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 rot="5400000">
              <a:off x="5839493" y="3488412"/>
              <a:ext cx="1044644" cy="158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>
              <a:off x="6324506" y="4883122"/>
              <a:ext cx="21591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/>
          </p:nvCxnSpPr>
          <p:spPr>
            <a:xfrm>
              <a:off x="733009" y="5545153"/>
              <a:ext cx="503267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56" name="组合 239"/>
            <p:cNvGrpSpPr>
              <a:grpSpLocks/>
            </p:cNvGrpSpPr>
            <p:nvPr/>
          </p:nvGrpSpPr>
          <p:grpSpPr bwMode="auto">
            <a:xfrm>
              <a:off x="4214745" y="2662227"/>
              <a:ext cx="1925955" cy="576000"/>
              <a:chOff x="1833525" y="1895454"/>
              <a:chExt cx="1925955" cy="576000"/>
            </a:xfrm>
          </p:grpSpPr>
          <p:sp>
            <p:nvSpPr>
              <p:cNvPr id="228" name="新月形 227"/>
              <p:cNvSpPr/>
              <p:nvPr/>
            </p:nvSpPr>
            <p:spPr>
              <a:xfrm flipH="1">
                <a:off x="3111388" y="1895291"/>
                <a:ext cx="647737" cy="576300"/>
              </a:xfrm>
              <a:prstGeom prst="moon">
                <a:avLst>
                  <a:gd name="adj" fmla="val 7423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30" name="Arc 105"/>
              <p:cNvSpPr>
                <a:spLocks/>
              </p:cNvSpPr>
              <p:nvPr/>
            </p:nvSpPr>
            <p:spPr bwMode="auto">
              <a:xfrm>
                <a:off x="1833377" y="1895291"/>
                <a:ext cx="1295475" cy="576300"/>
              </a:xfrm>
              <a:custGeom>
                <a:avLst/>
                <a:gdLst>
                  <a:gd name="T0" fmla="*/ 32 w 21600"/>
                  <a:gd name="T1" fmla="*/ 0 h 17034"/>
                  <a:gd name="T2" fmla="*/ 31 w 21600"/>
                  <a:gd name="T3" fmla="*/ 5 h 17034"/>
                  <a:gd name="T4" fmla="*/ 0 w 21600"/>
                  <a:gd name="T5" fmla="*/ 2 h 1703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7034"/>
                  <a:gd name="T11" fmla="*/ 21600 w 21600"/>
                  <a:gd name="T12" fmla="*/ 17034 h 170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7034" fill="none" extrusionOk="0">
                    <a:moveTo>
                      <a:pt x="19873" y="-1"/>
                    </a:moveTo>
                    <a:cubicBezTo>
                      <a:pt x="21012" y="2675"/>
                      <a:pt x="21600" y="5554"/>
                      <a:pt x="21600" y="8463"/>
                    </a:cubicBezTo>
                    <a:cubicBezTo>
                      <a:pt x="21600" y="11411"/>
                      <a:pt x="20996" y="14327"/>
                      <a:pt x="19826" y="17033"/>
                    </a:cubicBezTo>
                  </a:path>
                  <a:path w="21600" h="17034" stroke="0" extrusionOk="0">
                    <a:moveTo>
                      <a:pt x="19873" y="-1"/>
                    </a:moveTo>
                    <a:cubicBezTo>
                      <a:pt x="21012" y="2675"/>
                      <a:pt x="21600" y="5554"/>
                      <a:pt x="21600" y="8463"/>
                    </a:cubicBezTo>
                    <a:cubicBezTo>
                      <a:pt x="21600" y="11411"/>
                      <a:pt x="20996" y="14327"/>
                      <a:pt x="19826" y="17033"/>
                    </a:cubicBezTo>
                    <a:lnTo>
                      <a:pt x="0" y="8463"/>
                    </a:ln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sz="1600">
                  <a:latin typeface="Arial" charset="0"/>
                </a:endParaRPr>
              </a:p>
            </p:txBody>
          </p:sp>
        </p:grpSp>
        <p:grpSp>
          <p:nvGrpSpPr>
            <p:cNvPr id="32857" name="组合 240"/>
            <p:cNvGrpSpPr>
              <a:grpSpLocks/>
            </p:cNvGrpSpPr>
            <p:nvPr/>
          </p:nvGrpSpPr>
          <p:grpSpPr bwMode="auto">
            <a:xfrm>
              <a:off x="2490759" y="3757617"/>
              <a:ext cx="1925955" cy="576000"/>
              <a:chOff x="1833525" y="1895454"/>
              <a:chExt cx="1925955" cy="576000"/>
            </a:xfrm>
          </p:grpSpPr>
          <p:sp>
            <p:nvSpPr>
              <p:cNvPr id="242" name="新月形 241"/>
              <p:cNvSpPr/>
              <p:nvPr/>
            </p:nvSpPr>
            <p:spPr>
              <a:xfrm flipH="1">
                <a:off x="3111250" y="1895348"/>
                <a:ext cx="647737" cy="576300"/>
              </a:xfrm>
              <a:prstGeom prst="moon">
                <a:avLst>
                  <a:gd name="adj" fmla="val 7423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43" name="Arc 105"/>
              <p:cNvSpPr>
                <a:spLocks/>
              </p:cNvSpPr>
              <p:nvPr/>
            </p:nvSpPr>
            <p:spPr bwMode="auto">
              <a:xfrm>
                <a:off x="1833239" y="1895348"/>
                <a:ext cx="1295475" cy="576300"/>
              </a:xfrm>
              <a:custGeom>
                <a:avLst/>
                <a:gdLst>
                  <a:gd name="T0" fmla="*/ 32 w 21600"/>
                  <a:gd name="T1" fmla="*/ 0 h 17034"/>
                  <a:gd name="T2" fmla="*/ 31 w 21600"/>
                  <a:gd name="T3" fmla="*/ 5 h 17034"/>
                  <a:gd name="T4" fmla="*/ 0 w 21600"/>
                  <a:gd name="T5" fmla="*/ 2 h 1703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7034"/>
                  <a:gd name="T11" fmla="*/ 21600 w 21600"/>
                  <a:gd name="T12" fmla="*/ 17034 h 170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7034" fill="none" extrusionOk="0">
                    <a:moveTo>
                      <a:pt x="19873" y="-1"/>
                    </a:moveTo>
                    <a:cubicBezTo>
                      <a:pt x="21012" y="2675"/>
                      <a:pt x="21600" y="5554"/>
                      <a:pt x="21600" y="8463"/>
                    </a:cubicBezTo>
                    <a:cubicBezTo>
                      <a:pt x="21600" y="11411"/>
                      <a:pt x="20996" y="14327"/>
                      <a:pt x="19826" y="17033"/>
                    </a:cubicBezTo>
                  </a:path>
                  <a:path w="21600" h="17034" stroke="0" extrusionOk="0">
                    <a:moveTo>
                      <a:pt x="19873" y="-1"/>
                    </a:moveTo>
                    <a:cubicBezTo>
                      <a:pt x="21012" y="2675"/>
                      <a:pt x="21600" y="5554"/>
                      <a:pt x="21600" y="8463"/>
                    </a:cubicBezTo>
                    <a:cubicBezTo>
                      <a:pt x="21600" y="11411"/>
                      <a:pt x="20996" y="14327"/>
                      <a:pt x="19826" y="17033"/>
                    </a:cubicBezTo>
                    <a:lnTo>
                      <a:pt x="0" y="8463"/>
                    </a:ln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sz="1600">
                  <a:latin typeface="Arial" charset="0"/>
                </a:endParaRPr>
              </a:p>
            </p:txBody>
          </p:sp>
        </p:grpSp>
        <p:sp>
          <p:nvSpPr>
            <p:cNvPr id="32858" name="TextBox 95"/>
            <p:cNvSpPr txBox="1">
              <a:spLocks noChangeArrowheads="1"/>
            </p:cNvSpPr>
            <p:nvPr/>
          </p:nvSpPr>
          <p:spPr bwMode="auto">
            <a:xfrm>
              <a:off x="1869725" y="4921225"/>
              <a:ext cx="547719" cy="366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59" name="TextBox 96"/>
            <p:cNvSpPr txBox="1">
              <a:spLocks noChangeArrowheads="1"/>
            </p:cNvSpPr>
            <p:nvPr/>
          </p:nvSpPr>
          <p:spPr bwMode="auto">
            <a:xfrm>
              <a:off x="4170145" y="4925987"/>
              <a:ext cx="547719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60" name="TextBox 97"/>
            <p:cNvSpPr txBox="1">
              <a:spLocks noChangeArrowheads="1"/>
            </p:cNvSpPr>
            <p:nvPr/>
          </p:nvSpPr>
          <p:spPr bwMode="auto">
            <a:xfrm>
              <a:off x="6178447" y="4889472"/>
              <a:ext cx="547719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" name="椭圆 92"/>
            <p:cNvSpPr>
              <a:spLocks noChangeArrowheads="1"/>
            </p:cNvSpPr>
            <p:nvPr/>
          </p:nvSpPr>
          <p:spPr bwMode="auto">
            <a:xfrm rot="5400000">
              <a:off x="2236458" y="4891061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椭圆 93"/>
            <p:cNvSpPr>
              <a:spLocks noChangeArrowheads="1"/>
            </p:cNvSpPr>
            <p:nvPr/>
          </p:nvSpPr>
          <p:spPr bwMode="auto">
            <a:xfrm rot="5400000">
              <a:off x="4536877" y="4889472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椭圆 94"/>
            <p:cNvSpPr>
              <a:spLocks noChangeArrowheads="1"/>
            </p:cNvSpPr>
            <p:nvPr/>
          </p:nvSpPr>
          <p:spPr bwMode="auto">
            <a:xfrm rot="5400000">
              <a:off x="6543593" y="4852958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2774" name="组合 102"/>
          <p:cNvGrpSpPr>
            <a:grpSpLocks/>
          </p:cNvGrpSpPr>
          <p:nvPr/>
        </p:nvGrpSpPr>
        <p:grpSpPr bwMode="auto">
          <a:xfrm>
            <a:off x="942975" y="1412875"/>
            <a:ext cx="4248150" cy="1570038"/>
            <a:chOff x="1021485" y="4941168"/>
            <a:chExt cx="4248150" cy="1569660"/>
          </a:xfrm>
        </p:grpSpPr>
        <p:sp>
          <p:nvSpPr>
            <p:cNvPr id="32775" name="Text Box 8"/>
            <p:cNvSpPr txBox="1">
              <a:spLocks noChangeArrowheads="1"/>
            </p:cNvSpPr>
            <p:nvPr/>
          </p:nvSpPr>
          <p:spPr bwMode="auto">
            <a:xfrm>
              <a:off x="1021485" y="4941168"/>
              <a:ext cx="424815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Symbol" panose="05050102010706020507" pitchFamily="18" charset="2"/>
                </a:rPr>
                <a:t>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(Q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)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Symbol" panose="05050102010706020507" pitchFamily="18" charset="2"/>
                </a:rPr>
                <a:t>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endPara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F  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</a:p>
          </p:txBody>
        </p:sp>
        <p:cxnSp>
          <p:nvCxnSpPr>
            <p:cNvPr id="105" name="直接连接符 104"/>
            <p:cNvCxnSpPr/>
            <p:nvPr/>
          </p:nvCxnSpPr>
          <p:spPr>
            <a:xfrm>
              <a:off x="1654898" y="5769643"/>
              <a:ext cx="252412" cy="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1187450" y="227013"/>
            <a:ext cx="7448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7.1 </a:t>
            </a:r>
            <a:r>
              <a:rPr lang="zh-CN" altLang="en-US" sz="3200" b="1">
                <a:latin typeface="Arial" panose="020B0604020202020204" pitchFamily="34" charset="0"/>
                <a:ea typeface="楷体_GB2312" pitchFamily="49" charset="-122"/>
              </a:rPr>
              <a:t>寄存器</a:t>
            </a:r>
          </a:p>
        </p:txBody>
      </p:sp>
      <p:sp>
        <p:nvSpPr>
          <p:cNvPr id="6147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  </a:t>
            </a:r>
            <a:r>
              <a:rPr lang="zh-CN" altLang="en-US" sz="2400">
                <a:latin typeface="微软雅黑" panose="020B0503020204020204" pitchFamily="34" charset="-122"/>
              </a:rPr>
              <a:t>寄存器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182688" y="1773238"/>
            <a:ext cx="49022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7.1.1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数码寄存器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7.1.2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锁存器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  <a:hlinkClick r:id="rId2" action="ppaction://hlinksldjump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7.1.3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移位寄存器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  <a:hlinkClick r:id="rId3" action="ppaction://hlinksldjump"/>
            </a:endParaRPr>
          </a:p>
        </p:txBody>
      </p:sp>
      <p:sp>
        <p:nvSpPr>
          <p:cNvPr id="6149" name="矩形 1"/>
          <p:cNvSpPr>
            <a:spLocks noChangeArrowheads="1"/>
          </p:cNvSpPr>
          <p:nvPr/>
        </p:nvSpPr>
        <p:spPr bwMode="auto">
          <a:xfrm>
            <a:off x="827088" y="3897313"/>
            <a:ext cx="79930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723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在数字系统中，通常用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个触发器和附加的逻辑门构成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位寄存器。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8288" indent="455613" eaLnBrk="1" hangingPunct="1">
              <a:spcBef>
                <a:spcPct val="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个触发器用于存储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位二进制信息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8288" indent="455613" eaLnBrk="1" hangingPunct="1">
              <a:spcBef>
                <a:spcPct val="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逻辑门电路控制寄存器按照命令接收信息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8288" indent="455613" eaLnBrk="1" hangingPunct="1">
              <a:spcBef>
                <a:spcPct val="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或者把已存储的信息按照某种方式输出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860925" cy="52387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</a:rPr>
              <a:t>补充：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827088" y="836613"/>
            <a:ext cx="78851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2. </a:t>
            </a:r>
            <a:r>
              <a:rPr lang="zh-CN" altLang="en-US" sz="2000" b="1">
                <a:latin typeface="微软雅黑" panose="020B0503020204020204" pitchFamily="34" charset="-122"/>
              </a:rPr>
              <a:t>同步</a:t>
            </a:r>
            <a:r>
              <a:rPr lang="en-US" altLang="zh-CN" sz="2000" b="1">
                <a:latin typeface="微软雅黑" panose="020B0503020204020204" pitchFamily="34" charset="-122"/>
              </a:rPr>
              <a:t>4</a:t>
            </a:r>
            <a:r>
              <a:rPr lang="zh-CN" altLang="en-US" sz="2000" b="1">
                <a:latin typeface="微软雅黑" panose="020B0503020204020204" pitchFamily="34" charset="-122"/>
              </a:rPr>
              <a:t>位十六进制计数器</a:t>
            </a: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3797" name="Text Box 8"/>
          <p:cNvSpPr txBox="1">
            <a:spLocks noChangeArrowheads="1"/>
          </p:cNvSpPr>
          <p:nvPr/>
        </p:nvSpPr>
        <p:spPr bwMode="auto">
          <a:xfrm>
            <a:off x="1116013" y="1485900"/>
            <a:ext cx="42481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1</a:t>
            </a:r>
            <a:endParaRPr lang="en-US" altLang="zh-CN" sz="2000" b="1">
              <a:solidFill>
                <a:schemeClr val="hlink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  =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232025" y="6308725"/>
            <a:ext cx="1728788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latin typeface="微软雅黑" panose="020B0503020204020204" pitchFamily="34" charset="-122"/>
              </a:rPr>
              <a:t>异步清零端</a:t>
            </a:r>
          </a:p>
        </p:txBody>
      </p:sp>
      <p:pic>
        <p:nvPicPr>
          <p:cNvPr id="3379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1258888"/>
            <a:ext cx="3794125" cy="5575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图片 6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65" y="1366211"/>
            <a:ext cx="5699495" cy="1447800"/>
          </a:xfrm>
          <a:prstGeom prst="rect">
            <a:avLst/>
          </a:prstGeom>
        </p:spPr>
      </p:pic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863600" y="28575"/>
            <a:ext cx="7885113" cy="3762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539750" indent="-53975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b="1">
                <a:latin typeface="微软雅黑" panose="020B0503020204020204" pitchFamily="34" charset="-122"/>
              </a:rPr>
              <a:t>3. </a:t>
            </a:r>
            <a:r>
              <a:rPr lang="zh-CN" altLang="en-US" sz="1800" b="1">
                <a:latin typeface="微软雅黑" panose="020B0503020204020204" pitchFamily="34" charset="-122"/>
              </a:rPr>
              <a:t>同步计数器的控制选项</a:t>
            </a:r>
            <a:endParaRPr lang="zh-CN" altLang="en-US" sz="1600" b="1">
              <a:latin typeface="微软雅黑" panose="020B0503020204020204" pitchFamily="34" charset="-122"/>
            </a:endParaRP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63600" y="981075"/>
            <a:ext cx="2916238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微软雅黑" panose="020B0503020204020204" pitchFamily="34" charset="-122"/>
              </a:rPr>
              <a:t>3.1 </a:t>
            </a:r>
            <a:r>
              <a:rPr lang="zh-CN" altLang="en-US" sz="2000" b="1" dirty="0">
                <a:latin typeface="微软雅黑" panose="020B0503020204020204" pitchFamily="34" charset="-122"/>
              </a:rPr>
              <a:t>同步预置数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906451" y="2672916"/>
            <a:ext cx="5678809" cy="527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LOAD=0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时，在时钟作用下，持续计数逻辑；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LOAD=1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时，在时钟作用下，将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P3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端的预置数载入触发器；</a:t>
            </a:r>
          </a:p>
        </p:txBody>
      </p:sp>
      <p:sp>
        <p:nvSpPr>
          <p:cNvPr id="53262" name="Text Box 8"/>
          <p:cNvSpPr txBox="1">
            <a:spLocks noChangeArrowheads="1"/>
          </p:cNvSpPr>
          <p:nvPr/>
        </p:nvSpPr>
        <p:spPr bwMode="auto">
          <a:xfrm>
            <a:off x="6043044" y="3176972"/>
            <a:ext cx="2813432" cy="157003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1</a:t>
            </a:r>
            <a:endParaRPr lang="en-US" altLang="zh-CN" sz="1600" b="1">
              <a:solidFill>
                <a:schemeClr val="hlink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  =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71363" y="5198512"/>
            <a:ext cx="5616761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带有同步预置数端和异步清零端的计数器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FF3</a:t>
            </a:r>
          </a:p>
        </p:txBody>
      </p:sp>
      <p:sp>
        <p:nvSpPr>
          <p:cNvPr id="34825" name="Text Box 4"/>
          <p:cNvSpPr txBox="1">
            <a:spLocks noChangeArrowheads="1"/>
          </p:cNvSpPr>
          <p:nvPr/>
        </p:nvSpPr>
        <p:spPr bwMode="auto">
          <a:xfrm>
            <a:off x="863600" y="404813"/>
            <a:ext cx="3779838" cy="590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539750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</a:rPr>
              <a:t>预置数：  同步、异步；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</a:rPr>
              <a:t>清零：     同步、异步；</a:t>
            </a:r>
            <a:endParaRPr lang="en-US" altLang="zh-CN" sz="1600" b="1">
              <a:latin typeface="微软雅黑" panose="020B0503020204020204" pitchFamily="34" charset="-122"/>
            </a:endParaRPr>
          </a:p>
        </p:txBody>
      </p:sp>
      <p:sp>
        <p:nvSpPr>
          <p:cNvPr id="34826" name="Text Box 4"/>
          <p:cNvSpPr txBox="1">
            <a:spLocks noChangeArrowheads="1"/>
          </p:cNvSpPr>
          <p:nvPr/>
        </p:nvSpPr>
        <p:spPr bwMode="auto">
          <a:xfrm>
            <a:off x="4643438" y="404813"/>
            <a:ext cx="4105275" cy="590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539750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</a:rPr>
              <a:t>计数使能、进位端；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</a:rPr>
              <a:t>双向计数；</a:t>
            </a:r>
            <a:endParaRPr lang="en-US" altLang="zh-CN" sz="1600" b="1">
              <a:latin typeface="微软雅黑" panose="020B0503020204020204" pitchFamily="34" charset="-122"/>
            </a:endParaRPr>
          </a:p>
        </p:txBody>
      </p:sp>
      <p:pic>
        <p:nvPicPr>
          <p:cNvPr id="6152" name="图片 6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184859"/>
            <a:ext cx="5699495" cy="2044700"/>
          </a:xfrm>
          <a:prstGeom prst="rect">
            <a:avLst/>
          </a:prstGeom>
        </p:spPr>
      </p:pic>
      <p:pic>
        <p:nvPicPr>
          <p:cNvPr id="6151" name="图片 6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353" y="4689140"/>
            <a:ext cx="5382151" cy="1892300"/>
          </a:xfrm>
          <a:prstGeom prst="rect">
            <a:avLst/>
          </a:prstGeom>
        </p:spPr>
      </p:pic>
      <p:sp>
        <p:nvSpPr>
          <p:cNvPr id="34830" name="Text Box 4"/>
          <p:cNvSpPr txBox="1">
            <a:spLocks noChangeArrowheads="1"/>
          </p:cNvSpPr>
          <p:nvPr/>
        </p:nvSpPr>
        <p:spPr bwMode="auto">
          <a:xfrm>
            <a:off x="3726353" y="6511925"/>
            <a:ext cx="5346147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带有同步预置数端和异步清零端的计数器单元</a:t>
            </a:r>
            <a:endParaRPr lang="en-US" altLang="zh-CN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3262" grpId="0" animBg="1"/>
      <p:bldP spid="4" grpId="0" animBg="1"/>
      <p:bldP spid="348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25" y="296652"/>
            <a:ext cx="4661984" cy="1639098"/>
          </a:xfrm>
          <a:prstGeom prst="rect">
            <a:avLst/>
          </a:prstGeom>
        </p:spPr>
      </p:pic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900113" y="8620"/>
            <a:ext cx="2916237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3.1 </a:t>
            </a:r>
            <a:r>
              <a:rPr lang="zh-CN" altLang="en-US" sz="2000" b="1">
                <a:latin typeface="微软雅黑" panose="020B0503020204020204" pitchFamily="34" charset="-122"/>
              </a:rPr>
              <a:t>同步预置数</a:t>
            </a:r>
          </a:p>
        </p:txBody>
      </p:sp>
      <p:sp>
        <p:nvSpPr>
          <p:cNvPr id="55308" name="Text Box 8"/>
          <p:cNvSpPr txBox="1">
            <a:spLocks noChangeArrowheads="1"/>
          </p:cNvSpPr>
          <p:nvPr/>
        </p:nvSpPr>
        <p:spPr bwMode="auto">
          <a:xfrm>
            <a:off x="5940425" y="260350"/>
            <a:ext cx="2700338" cy="142240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1</a:t>
            </a:r>
            <a:endParaRPr lang="en-US" altLang="zh-CN" sz="1800" b="1">
              <a:solidFill>
                <a:schemeClr val="hlink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851" name="Text Box 4"/>
          <p:cNvSpPr txBox="1">
            <a:spLocks noChangeArrowheads="1"/>
          </p:cNvSpPr>
          <p:nvPr/>
        </p:nvSpPr>
        <p:spPr bwMode="auto">
          <a:xfrm>
            <a:off x="900113" y="1808820"/>
            <a:ext cx="4643995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带有同步预置数端和异步清零端的计数器单元</a:t>
            </a:r>
            <a:endParaRPr lang="en-US" altLang="zh-CN" sz="16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0" name="Text Box 4"/>
          <p:cNvSpPr txBox="1">
            <a:spLocks noChangeArrowheads="1"/>
          </p:cNvSpPr>
          <p:nvPr/>
        </p:nvSpPr>
        <p:spPr bwMode="auto">
          <a:xfrm>
            <a:off x="3816350" y="6489700"/>
            <a:ext cx="4701679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带有同步预置数和异步清零端的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79388" y="6489700"/>
            <a:ext cx="3514725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带有异步清零端的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80" y="1808820"/>
            <a:ext cx="3414912" cy="4729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506" y="1808820"/>
            <a:ext cx="4552118" cy="47412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8" grpId="0" animBg="1"/>
      <p:bldP spid="33800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6874" name="Text Box 4"/>
          <p:cNvSpPr txBox="1">
            <a:spLocks noChangeArrowheads="1"/>
          </p:cNvSpPr>
          <p:nvPr/>
        </p:nvSpPr>
        <p:spPr bwMode="auto">
          <a:xfrm>
            <a:off x="900113" y="2184992"/>
            <a:ext cx="4787900" cy="38068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带有异步预置数端的计数器单元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903913" y="603733"/>
            <a:ext cx="2952750" cy="13239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76213" indent="-176213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tabLst>
                <a:tab pos="265113" algn="l"/>
              </a:tabLst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ALOAD=1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时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P=1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Q=1;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P=0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Q=0;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ALOAD=0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时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预置数和清零功能无效；</a:t>
            </a:r>
            <a:endParaRPr lang="zh-CN" altLang="en-US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2" name="Text Box 4"/>
          <p:cNvSpPr txBox="1">
            <a:spLocks noChangeArrowheads="1"/>
          </p:cNvSpPr>
          <p:nvPr/>
        </p:nvSpPr>
        <p:spPr bwMode="auto">
          <a:xfrm>
            <a:off x="900113" y="6361456"/>
            <a:ext cx="6480175" cy="38068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带有异步预置数端和异步清零端的计数器单元</a:t>
            </a:r>
            <a:endParaRPr lang="en-US" altLang="zh-CN" sz="16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6350" y="2626295"/>
            <a:ext cx="5040313" cy="10779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76213" indent="-176213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tabLst>
                <a:tab pos="265113" algn="l"/>
              </a:tabLst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CLEAR=0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时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PRN=1, CLRN=0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Q=0;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（异步清零）</a:t>
            </a:r>
            <a:endParaRPr lang="en-US" altLang="zh-CN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CLEAR=1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时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PRN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CLRN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由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ALOAD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决定；（异步预置数）</a:t>
            </a:r>
            <a:endParaRPr lang="zh-CN" altLang="en-US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476672"/>
            <a:ext cx="4860019" cy="1734945"/>
          </a:xfrm>
          <a:prstGeom prst="rect">
            <a:avLst/>
          </a:prstGeom>
        </p:spPr>
      </p:pic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900113" y="34925"/>
            <a:ext cx="2916237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3.2 </a:t>
            </a:r>
            <a:r>
              <a:rPr lang="zh-CN" altLang="en-US" sz="2000" b="1">
                <a:latin typeface="微软雅黑" panose="020B0503020204020204" pitchFamily="34" charset="-122"/>
              </a:rPr>
              <a:t>异步预置数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64" y="3782131"/>
            <a:ext cx="6520490" cy="26186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4" grpId="0" animBg="1"/>
      <p:bldP spid="3" grpId="0" animBg="1"/>
      <p:bldP spid="36872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900113" y="34925"/>
            <a:ext cx="2916237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3.2 </a:t>
            </a:r>
            <a:r>
              <a:rPr lang="zh-CN" altLang="en-US" sz="2000" b="1">
                <a:latin typeface="微软雅黑" panose="020B0503020204020204" pitchFamily="34" charset="-122"/>
              </a:rPr>
              <a:t>异步预置数</a:t>
            </a:r>
          </a:p>
        </p:txBody>
      </p:sp>
      <p:sp>
        <p:nvSpPr>
          <p:cNvPr id="57358" name="Text Box 8"/>
          <p:cNvSpPr txBox="1">
            <a:spLocks noChangeArrowheads="1"/>
          </p:cNvSpPr>
          <p:nvPr/>
        </p:nvSpPr>
        <p:spPr bwMode="auto">
          <a:xfrm>
            <a:off x="1116013" y="4076700"/>
            <a:ext cx="2700337" cy="142240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1</a:t>
            </a:r>
            <a:endParaRPr lang="en-US" altLang="zh-CN" sz="1800" b="1">
              <a:solidFill>
                <a:schemeClr val="hlink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21960"/>
            <a:ext cx="4590639" cy="1843629"/>
          </a:xfrm>
          <a:prstGeom prst="rect">
            <a:avLst/>
          </a:prstGeom>
        </p:spPr>
      </p:pic>
      <p:sp>
        <p:nvSpPr>
          <p:cNvPr id="37897" name="Text Box 4"/>
          <p:cNvSpPr txBox="1">
            <a:spLocks noChangeArrowheads="1"/>
          </p:cNvSpPr>
          <p:nvPr/>
        </p:nvSpPr>
        <p:spPr bwMode="auto">
          <a:xfrm>
            <a:off x="892175" y="2183004"/>
            <a:ext cx="4608513" cy="3458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带有异步预置数端和异步清零端的计数器单元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36" y="1430404"/>
            <a:ext cx="4950563" cy="5156201"/>
          </a:xfrm>
          <a:prstGeom prst="rect">
            <a:avLst/>
          </a:prstGeom>
        </p:spPr>
      </p:pic>
      <p:sp>
        <p:nvSpPr>
          <p:cNvPr id="37895" name="Text Box 4"/>
          <p:cNvSpPr txBox="1">
            <a:spLocks noChangeArrowheads="1"/>
          </p:cNvSpPr>
          <p:nvPr/>
        </p:nvSpPr>
        <p:spPr bwMode="auto">
          <a:xfrm>
            <a:off x="4066941" y="6503308"/>
            <a:ext cx="4953234" cy="34607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带有异步预置数端和异步清零端的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位同步计数器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8" grpId="0" animBg="1"/>
      <p:bldP spid="37897" grpId="0" animBg="1"/>
      <p:bldP spid="3789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1" name="Text Box 4"/>
          <p:cNvSpPr txBox="1">
            <a:spLocks noChangeArrowheads="1"/>
          </p:cNvSpPr>
          <p:nvPr/>
        </p:nvSpPr>
        <p:spPr bwMode="auto">
          <a:xfrm>
            <a:off x="863601" y="5999249"/>
            <a:ext cx="4644504" cy="3385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带有同步预置数和异步清零端的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</a:p>
        </p:txBody>
      </p:sp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860925" cy="52387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</a:rPr>
              <a:t>补充：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827088" y="800100"/>
            <a:ext cx="2916237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3.3 </a:t>
            </a:r>
            <a:r>
              <a:rPr lang="zh-CN" altLang="en-US" sz="2000" b="1">
                <a:latin typeface="微软雅黑" panose="020B0503020204020204" pitchFamily="34" charset="-122"/>
              </a:rPr>
              <a:t>计数使能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" y="1179019"/>
            <a:ext cx="4650855" cy="4844043"/>
          </a:xfrm>
          <a:prstGeom prst="rect">
            <a:avLst/>
          </a:prstGeom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725433" y="6446294"/>
            <a:ext cx="5311064" cy="3385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带有同步预置数、异步清零端和使能端的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位同步计数器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14" y="953222"/>
            <a:ext cx="5315283" cy="553607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860925" cy="52387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</a:rPr>
              <a:t>补充：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827088" y="800100"/>
            <a:ext cx="2916237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3.4 </a:t>
            </a:r>
            <a:r>
              <a:rPr lang="zh-CN" altLang="en-US" sz="2000" b="1">
                <a:latin typeface="微软雅黑" panose="020B0503020204020204" pitchFamily="34" charset="-122"/>
              </a:rPr>
              <a:t>双向计数器</a:t>
            </a:r>
          </a:p>
        </p:txBody>
      </p:sp>
      <p:sp>
        <p:nvSpPr>
          <p:cNvPr id="39946" name="Text Box 4"/>
          <p:cNvSpPr txBox="1">
            <a:spLocks noChangeArrowheads="1"/>
          </p:cNvSpPr>
          <p:nvPr/>
        </p:nvSpPr>
        <p:spPr bwMode="auto">
          <a:xfrm>
            <a:off x="827088" y="5963245"/>
            <a:ext cx="3384550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位同步减法计数器</a:t>
            </a:r>
          </a:p>
        </p:txBody>
      </p:sp>
      <p:sp>
        <p:nvSpPr>
          <p:cNvPr id="39943" name="Text Box 4"/>
          <p:cNvSpPr txBox="1">
            <a:spLocks noChangeArrowheads="1"/>
          </p:cNvSpPr>
          <p:nvPr/>
        </p:nvSpPr>
        <p:spPr bwMode="auto">
          <a:xfrm>
            <a:off x="3570333" y="6309506"/>
            <a:ext cx="5545138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位双向计数器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235482"/>
            <a:ext cx="3384550" cy="47407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84" y="1430423"/>
            <a:ext cx="5623332" cy="49149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6" grpId="0" animBg="1"/>
      <p:bldP spid="399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常见的集成计数器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60413" y="512763"/>
            <a:ext cx="825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集成计数器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同步、异步；二进制计数器、十进制计数器</a:t>
            </a:r>
          </a:p>
        </p:txBody>
      </p:sp>
      <p:graphicFrame>
        <p:nvGraphicFramePr>
          <p:cNvPr id="12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523245"/>
              </p:ext>
            </p:extLst>
          </p:nvPr>
        </p:nvGraphicFramePr>
        <p:xfrm>
          <a:off x="884238" y="1376363"/>
          <a:ext cx="7780337" cy="5121275"/>
        </p:xfrm>
        <a:graphic>
          <a:graphicData uri="http://schemas.openxmlformats.org/drawingml/2006/table">
            <a:tbl>
              <a:tblPr/>
              <a:tblGrid>
                <a:gridCol w="1065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5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几种常用的集成计数器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脉冲引入方式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型号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计数模式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清零方式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预置数方式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74LS160 (74160)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74LS161 (74161)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74LS162 (74162)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74LS163 (74163)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74LS190 (74190)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74LS191 (74191)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74LS192 (74192)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74LS193 (74193)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单时钟十进制可逆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双时钟十进制可逆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74LS290 (74290)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74LS293 (74293)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五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八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十六进制加法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27088" y="404813"/>
            <a:ext cx="82597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/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位二进制加法计数器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</a:p>
          <a:p>
            <a:pPr eaLnBrk="1" hangingPunct="1">
              <a:buClrTx/>
              <a:buFont typeface="宋体" panose="02010600030101010101" pitchFamily="2" charset="-122"/>
              <a:buNone/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异步清零、同步预置数、上升沿计数</a:t>
            </a:r>
            <a:endParaRPr lang="en-US" altLang="zh-CN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7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808163"/>
            <a:ext cx="242887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0"/>
          <p:cNvGrpSpPr>
            <a:grpSpLocks/>
          </p:cNvGrpSpPr>
          <p:nvPr/>
        </p:nvGrpSpPr>
        <p:grpSpPr bwMode="auto">
          <a:xfrm>
            <a:off x="4227513" y="2049463"/>
            <a:ext cx="4859337" cy="2282825"/>
            <a:chOff x="2699" y="1244"/>
            <a:chExt cx="3061" cy="1438"/>
          </a:xfrm>
        </p:grpSpPr>
        <p:sp>
          <p:nvSpPr>
            <p:cNvPr id="41993" name="Text Box 8"/>
            <p:cNvSpPr txBox="1">
              <a:spLocks noChangeArrowheads="1"/>
            </p:cNvSpPr>
            <p:nvPr/>
          </p:nvSpPr>
          <p:spPr bwMode="auto">
            <a:xfrm>
              <a:off x="2699" y="1244"/>
              <a:ext cx="3061" cy="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LOAD——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预置数控制，低有效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MR——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异步清零，低有效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数据输入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	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计数输出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ENP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ENT——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计数使能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RCO——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进位输出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994" name="Line 68"/>
            <p:cNvSpPr>
              <a:spLocks noChangeShapeType="1"/>
            </p:cNvSpPr>
            <p:nvPr/>
          </p:nvSpPr>
          <p:spPr bwMode="auto">
            <a:xfrm>
              <a:off x="2766" y="1275"/>
              <a:ext cx="5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5" name="Line 69"/>
            <p:cNvSpPr>
              <a:spLocks noChangeShapeType="1"/>
            </p:cNvSpPr>
            <p:nvPr/>
          </p:nvSpPr>
          <p:spPr bwMode="auto">
            <a:xfrm>
              <a:off x="2767" y="1525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74"/>
          <p:cNvGrpSpPr>
            <a:grpSpLocks/>
          </p:cNvGrpSpPr>
          <p:nvPr/>
        </p:nvGrpSpPr>
        <p:grpSpPr bwMode="auto">
          <a:xfrm>
            <a:off x="973138" y="5229225"/>
            <a:ext cx="8113712" cy="822325"/>
            <a:chOff x="649" y="3729"/>
            <a:chExt cx="5111" cy="518"/>
          </a:xfrm>
        </p:grpSpPr>
        <p:sp>
          <p:nvSpPr>
            <p:cNvPr id="41991" name="Text Box 8"/>
            <p:cNvSpPr txBox="1">
              <a:spLocks noChangeArrowheads="1"/>
            </p:cNvSpPr>
            <p:nvPr/>
          </p:nvSpPr>
          <p:spPr bwMode="auto">
            <a:xfrm>
              <a:off x="649" y="3729"/>
              <a:ext cx="511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74LS163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与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引脚排列、逻辑功能类似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区别：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74LS163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的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MR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是同步清零端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992" name="Line 71"/>
            <p:cNvSpPr>
              <a:spLocks noChangeShapeType="1"/>
            </p:cNvSpPr>
            <p:nvPr/>
          </p:nvSpPr>
          <p:spPr bwMode="auto">
            <a:xfrm>
              <a:off x="2268" y="3997"/>
              <a:ext cx="2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827088" y="188913"/>
            <a:ext cx="825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/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位二进制加法计数器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</a:p>
        </p:txBody>
      </p:sp>
      <p:grpSp>
        <p:nvGrpSpPr>
          <p:cNvPr id="43012" name="Group 73"/>
          <p:cNvGrpSpPr>
            <a:grpSpLocks/>
          </p:cNvGrpSpPr>
          <p:nvPr/>
        </p:nvGrpSpPr>
        <p:grpSpPr bwMode="auto">
          <a:xfrm>
            <a:off x="776288" y="728663"/>
            <a:ext cx="8259762" cy="1846262"/>
            <a:chOff x="557" y="2568"/>
            <a:chExt cx="5203" cy="1163"/>
          </a:xfrm>
        </p:grpSpPr>
        <p:sp>
          <p:nvSpPr>
            <p:cNvPr id="43067" name="Text Box 8"/>
            <p:cNvSpPr txBox="1">
              <a:spLocks noChangeArrowheads="1"/>
            </p:cNvSpPr>
            <p:nvPr/>
          </p:nvSpPr>
          <p:spPr bwMode="auto">
            <a:xfrm>
              <a:off x="557" y="2568"/>
              <a:ext cx="5203" cy="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清零：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MR = 0</a:t>
              </a:r>
            </a:p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预置数：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MR = 1, LOAD = 0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时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,CLK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上升沿装入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同步预置数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</a:p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计数：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LOAD = MR = 1,ENP = ENT = 1,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对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上升沿计数，</a:t>
              </a:r>
              <a:endParaRPr lang="en-US" altLang="zh-CN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0" indent="0" eaLnBrk="1" hangingPunct="1">
                <a:lnSpc>
                  <a:spcPct val="114000"/>
                </a:lnSpc>
                <a:spcBef>
                  <a:spcPct val="0"/>
                </a:spcBef>
                <a:buClrTx/>
                <a:buNone/>
              </a:pP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     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当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=1111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RCO=1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且维持一个时钟周期</a:t>
              </a:r>
              <a:endParaRPr lang="en-US" altLang="zh-CN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 typeface="Wingdings" panose="05000000000000000000" pitchFamily="2" charset="2"/>
                <a:buAutoNum type="arabicParenBoth" startAt="4"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保持：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LOAD = MR = 1,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且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ENP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·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ENT=0(ENT=0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还会使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RCO=0)</a:t>
              </a:r>
            </a:p>
          </p:txBody>
        </p:sp>
        <p:sp>
          <p:nvSpPr>
            <p:cNvPr id="43068" name="Line 66"/>
            <p:cNvSpPr>
              <a:spLocks noChangeShapeType="1"/>
            </p:cNvSpPr>
            <p:nvPr/>
          </p:nvSpPr>
          <p:spPr bwMode="auto">
            <a:xfrm>
              <a:off x="1305" y="2614"/>
              <a:ext cx="2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9" name="Line 67"/>
            <p:cNvSpPr>
              <a:spLocks noChangeShapeType="1"/>
            </p:cNvSpPr>
            <p:nvPr/>
          </p:nvSpPr>
          <p:spPr bwMode="auto">
            <a:xfrm>
              <a:off x="1465" y="2840"/>
              <a:ext cx="2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0" name="Line 68"/>
            <p:cNvSpPr>
              <a:spLocks noChangeShapeType="1"/>
            </p:cNvSpPr>
            <p:nvPr/>
          </p:nvSpPr>
          <p:spPr bwMode="auto">
            <a:xfrm>
              <a:off x="1918" y="3044"/>
              <a:ext cx="2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1" name="Line 69"/>
            <p:cNvSpPr>
              <a:spLocks noChangeShapeType="1"/>
            </p:cNvSpPr>
            <p:nvPr/>
          </p:nvSpPr>
          <p:spPr bwMode="auto">
            <a:xfrm>
              <a:off x="1927" y="3475"/>
              <a:ext cx="2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2" name="Line 70"/>
            <p:cNvSpPr>
              <a:spLocks noChangeShapeType="1"/>
            </p:cNvSpPr>
            <p:nvPr/>
          </p:nvSpPr>
          <p:spPr bwMode="auto">
            <a:xfrm>
              <a:off x="2031" y="2840"/>
              <a:ext cx="49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3" name="Line 71"/>
            <p:cNvSpPr>
              <a:spLocks noChangeShapeType="1"/>
            </p:cNvSpPr>
            <p:nvPr/>
          </p:nvSpPr>
          <p:spPr bwMode="auto">
            <a:xfrm>
              <a:off x="1283" y="3044"/>
              <a:ext cx="49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4" name="Line 72"/>
            <p:cNvSpPr>
              <a:spLocks noChangeShapeType="1"/>
            </p:cNvSpPr>
            <p:nvPr/>
          </p:nvSpPr>
          <p:spPr bwMode="auto">
            <a:xfrm>
              <a:off x="1305" y="3475"/>
              <a:ext cx="45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Group 4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898236"/>
              </p:ext>
            </p:extLst>
          </p:nvPr>
        </p:nvGraphicFramePr>
        <p:xfrm>
          <a:off x="828675" y="2873375"/>
          <a:ext cx="8027988" cy="3524251"/>
        </p:xfrm>
        <a:graphic>
          <a:graphicData uri="http://schemas.openxmlformats.org/drawingml/2006/table">
            <a:tbl>
              <a:tblPr/>
              <a:tblGrid>
                <a:gridCol w="1079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8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14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180"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74LS161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0" marB="4569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8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8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ENP  ENT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清零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0 0 0 0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9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预置数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9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计数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加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计数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0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保持，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RCO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＝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3065" name="对象 1"/>
          <p:cNvGraphicFramePr>
            <a:graphicFrameLocks noChangeAspect="1"/>
          </p:cNvGraphicFramePr>
          <p:nvPr/>
        </p:nvGraphicFramePr>
        <p:xfrm>
          <a:off x="2016125" y="3860800"/>
          <a:ext cx="4683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91973" imgH="203112" progId="Equation.3">
                  <p:embed/>
                </p:oleObj>
              </mc:Choice>
              <mc:Fallback>
                <p:oleObj name="公式" r:id="rId2" imgW="291973" imgH="203112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3860800"/>
                        <a:ext cx="4683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66" name="对象 2"/>
          <p:cNvGraphicFramePr>
            <a:graphicFrameLocks noChangeAspect="1"/>
          </p:cNvGraphicFramePr>
          <p:nvPr/>
        </p:nvGraphicFramePr>
        <p:xfrm>
          <a:off x="2595563" y="3860800"/>
          <a:ext cx="6826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696" imgH="215806" progId="Equation.DSMT4">
                  <p:embed/>
                </p:oleObj>
              </mc:Choice>
              <mc:Fallback>
                <p:oleObj name="Equation" r:id="rId4" imgW="469696" imgH="215806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63" y="3860800"/>
                        <a:ext cx="68262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7.1.1 </a:t>
            </a:r>
            <a:r>
              <a:rPr lang="zh-CN" altLang="en-US" sz="2400">
                <a:latin typeface="微软雅黑" panose="020B0503020204020204" pitchFamily="34" charset="-122"/>
              </a:rPr>
              <a:t>数码寄存器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992188" y="188913"/>
            <a:ext cx="4900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7.1.1 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数码寄存器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792163" y="728663"/>
            <a:ext cx="8208329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627063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zh-CN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数码寄存器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是用于寄存数据的逻辑部件，可用来构成其他类型的寄存器。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位的数码寄存器由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个触发器构成，通常借助外部时钟脉冲把数据寄存到触发器中。</a:t>
            </a:r>
          </a:p>
        </p:txBody>
      </p:sp>
      <p:graphicFrame>
        <p:nvGraphicFramePr>
          <p:cNvPr id="6149" name="对象 2"/>
          <p:cNvGraphicFramePr>
            <a:graphicFrameLocks noChangeAspect="1"/>
          </p:cNvGraphicFramePr>
          <p:nvPr/>
        </p:nvGraphicFramePr>
        <p:xfrm>
          <a:off x="935038" y="3644900"/>
          <a:ext cx="802005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96583" imgH="2205936" progId="Visio.Drawing.11">
                  <p:embed/>
                </p:oleObj>
              </mc:Choice>
              <mc:Fallback>
                <p:oleObj name="Visio" r:id="rId2" imgW="5896583" imgH="2205936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3644900"/>
                        <a:ext cx="802005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84238" y="2349500"/>
            <a:ext cx="80438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zh-CN" sz="2400" dirty="0"/>
              <a:t>74LS175</a:t>
            </a:r>
            <a:r>
              <a:rPr lang="en-US" altLang="zh-CN" sz="2000" dirty="0"/>
              <a:t>——</a:t>
            </a:r>
          </a:p>
          <a:p>
            <a:pPr marL="900113" indent="-449263" eaLnBrk="1" hangingPunct="1">
              <a:spcBef>
                <a:spcPct val="20000"/>
              </a:spcBef>
              <a:buFont typeface="Wingdings" pitchFamily="2" charset="2"/>
              <a:buChar char="n"/>
              <a:defRPr/>
            </a:pPr>
            <a:r>
              <a:rPr lang="en-US" altLang="zh-CN" sz="2000" dirty="0"/>
              <a:t>4</a:t>
            </a:r>
            <a:r>
              <a:rPr lang="zh-CN" altLang="en-US" sz="2000" dirty="0"/>
              <a:t>位并入、并出</a:t>
            </a:r>
          </a:p>
          <a:p>
            <a:pPr marL="900113" indent="-449263" eaLnBrk="1" hangingPunct="1">
              <a:spcBef>
                <a:spcPct val="20000"/>
              </a:spcBef>
              <a:buFont typeface="Wingdings" pitchFamily="2" charset="2"/>
              <a:buChar char="n"/>
              <a:defRPr/>
            </a:pPr>
            <a:r>
              <a:rPr lang="zh-CN" altLang="en-US" sz="2000" dirty="0"/>
              <a:t>	上升沿送数、异步清零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 rot="5400000">
            <a:off x="7056437" y="494188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74LS175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827088" y="80963"/>
            <a:ext cx="825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/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位二进制加法计数器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000125" y="603250"/>
          <a:ext cx="7243763" cy="625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330792" imgH="4602637" progId="Visio.Drawing.11">
                  <p:embed/>
                </p:oleObj>
              </mc:Choice>
              <mc:Fallback>
                <p:oleObj name="Visio" r:id="rId2" imgW="5330792" imgH="4602637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603250"/>
                        <a:ext cx="7243763" cy="625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827088" y="7938"/>
            <a:ext cx="8259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800" b="1">
                <a:latin typeface="Arial" panose="020B0604020202020204" pitchFamily="34" charset="0"/>
                <a:ea typeface="楷体_GB2312" pitchFamily="49" charset="-122"/>
              </a:rPr>
              <a:t>的</a:t>
            </a:r>
            <a:r>
              <a:rPr lang="en-US" altLang="zh-CN" sz="2800" b="1">
                <a:latin typeface="Arial" panose="020B0604020202020204" pitchFamily="34" charset="0"/>
                <a:ea typeface="楷体_GB2312" pitchFamily="49" charset="-122"/>
              </a:rPr>
              <a:t>Verilog HDL</a:t>
            </a:r>
            <a:r>
              <a:rPr lang="zh-CN" altLang="en-US" sz="2800" b="1">
                <a:latin typeface="Arial" panose="020B0604020202020204" pitchFamily="34" charset="0"/>
                <a:ea typeface="楷体_GB2312" pitchFamily="49" charset="-122"/>
              </a:rPr>
              <a:t>描述</a:t>
            </a:r>
            <a:endParaRPr lang="en-US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792163" y="630238"/>
            <a:ext cx="8296275" cy="5859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module ls161( Mrf, Load, clk, Enp, Ent, data_in, data_out, Rco ); 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计数器模块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端口声明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Mrf;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清零端，低电平有效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input Load;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置位端，低电平有效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input clk; 	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时钟端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input Enp, Ent;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计数器使能端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input [3:0] data_in; 	// 4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位预置数据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output [3:0] data_out;//4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位输出数据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output Rco;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进位输出端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reg [3:0] data_out; 	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说明为寄存器类型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reg Rco;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always@(posedge clk or negedge Mrf) 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if(!Mrf) begin data_out &lt;= 4'b0000; Rco &lt;= 0; end  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清零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else if(!Load) data_out &lt;= data_in;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同步置位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else begin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case ({Enp,Ent})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计数器使能控制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en-US" altLang="zh-CN" sz="18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	       </a:t>
            </a:r>
            <a:r>
              <a:rPr lang="en-US" altLang="zh-CN" sz="1800">
                <a:solidFill>
                  <a:srgbClr val="F9180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……	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endcase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end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endmodule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827088" y="-26988"/>
            <a:ext cx="8259762" cy="5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800" b="1">
                <a:latin typeface="Arial" panose="020B0604020202020204" pitchFamily="34" charset="0"/>
                <a:ea typeface="楷体_GB2312" pitchFamily="49" charset="-122"/>
              </a:rPr>
              <a:t>的</a:t>
            </a:r>
            <a:r>
              <a:rPr lang="en-US" altLang="zh-CN" sz="2800" b="1">
                <a:latin typeface="Arial" panose="020B0604020202020204" pitchFamily="34" charset="0"/>
                <a:ea typeface="楷体_GB2312" pitchFamily="49" charset="-122"/>
              </a:rPr>
              <a:t>Verilog HDL</a:t>
            </a:r>
            <a:r>
              <a:rPr lang="zh-CN" altLang="en-US" sz="2800" b="1">
                <a:latin typeface="Arial" panose="020B0604020202020204" pitchFamily="34" charset="0"/>
                <a:ea typeface="楷体_GB2312" pitchFamily="49" charset="-122"/>
              </a:rPr>
              <a:t>描述</a:t>
            </a:r>
            <a:endParaRPr lang="en-US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Text Box 8"/>
          <p:cNvSpPr txBox="1">
            <a:spLocks noChangeArrowheads="1"/>
          </p:cNvSpPr>
          <p:nvPr/>
        </p:nvSpPr>
        <p:spPr bwMode="auto">
          <a:xfrm>
            <a:off x="792163" y="620713"/>
            <a:ext cx="8296275" cy="5632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    case ({Enp,Ent}) 	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计数器使能控制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2'b?0: 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data_out &lt;= data_out;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输出保持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Rco &lt;= 0;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进位清零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   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2'b11: if(data_out==4'b1111)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     	           	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    data_out &lt;= 0;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计数归零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			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Rco &lt;= 1;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进位有效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    	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    else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    data_out &lt;= data_out+1;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计数器计数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			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Rco &lt;= 0;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进位清零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		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default: 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   data_out &lt;= data_out;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输出保持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			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Rco &lt;= Rco;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进位保持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   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    endcase 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36663"/>
            <a:ext cx="7334250" cy="291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07" name="矩形 7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2400">
                <a:latin typeface="微软雅黑" panose="020B0503020204020204" pitchFamily="34" charset="-122"/>
                <a:ea typeface="楷体_GB2312" pitchFamily="49" charset="-122"/>
              </a:rPr>
              <a:t>用</a:t>
            </a:r>
            <a:r>
              <a:rPr lang="en-US" altLang="zh-CN" sz="2400">
                <a:latin typeface="微软雅黑" panose="020B0503020204020204" pitchFamily="34" charset="-122"/>
                <a:ea typeface="楷体_GB2312" pitchFamily="49" charset="-122"/>
              </a:rPr>
              <a:t>74HC161</a:t>
            </a:r>
            <a:r>
              <a:rPr lang="zh-CN" altLang="en-US" sz="2400">
                <a:latin typeface="微软雅黑" panose="020B0503020204020204" pitchFamily="34" charset="-122"/>
                <a:ea typeface="楷体_GB2312" pitchFamily="49" charset="-122"/>
              </a:rPr>
              <a:t>构成</a:t>
            </a:r>
            <a:r>
              <a:rPr lang="en-US" altLang="zh-CN" sz="2400">
                <a:latin typeface="微软雅黑" panose="020B0503020204020204" pitchFamily="34" charset="-122"/>
                <a:ea typeface="楷体_GB2312" pitchFamily="49" charset="-122"/>
              </a:rPr>
              <a:t>256</a:t>
            </a:r>
            <a:r>
              <a:rPr lang="zh-CN" altLang="en-US" sz="2400">
                <a:latin typeface="微软雅黑" panose="020B0503020204020204" pitchFamily="34" charset="-122"/>
                <a:ea typeface="楷体_GB2312" pitchFamily="49" charset="-122"/>
              </a:rPr>
              <a:t>进制计数器</a:t>
            </a:r>
          </a:p>
        </p:txBody>
      </p:sp>
      <p:sp>
        <p:nvSpPr>
          <p:cNvPr id="13316" name="矩形 8"/>
          <p:cNvSpPr>
            <a:spLocks noChangeArrowheads="1"/>
          </p:cNvSpPr>
          <p:nvPr/>
        </p:nvSpPr>
        <p:spPr bwMode="auto">
          <a:xfrm>
            <a:off x="1273175" y="836613"/>
            <a:ext cx="6416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74HC161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级联可以构造容量大于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16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的二进制计数器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?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73175" y="161925"/>
            <a:ext cx="63230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dirty="0">
                <a:latin typeface="+mn-ea"/>
                <a:ea typeface="+mn-ea"/>
              </a:rPr>
              <a:t>74HC163</a:t>
            </a:r>
            <a:r>
              <a:rPr lang="zh-CN" altLang="en-US" sz="2000" b="1" dirty="0">
                <a:latin typeface="+mn-ea"/>
                <a:ea typeface="+mn-ea"/>
              </a:rPr>
              <a:t>与</a:t>
            </a:r>
            <a:r>
              <a:rPr lang="en-US" altLang="zh-CN" sz="2000" b="1" dirty="0">
                <a:latin typeface="+mn-ea"/>
                <a:ea typeface="+mn-ea"/>
              </a:rPr>
              <a:t>74HC161</a:t>
            </a:r>
            <a:r>
              <a:rPr lang="zh-CN" altLang="en-US" sz="2000" dirty="0">
                <a:latin typeface="+mn-ea"/>
                <a:ea typeface="+mn-ea"/>
              </a:rPr>
              <a:t>引脚排列、逻辑功能类似；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en-US" sz="2000" b="1" dirty="0">
                <a:latin typeface="+mn-ea"/>
                <a:ea typeface="+mn-ea"/>
              </a:rPr>
              <a:t>区别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74HC163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en-US" altLang="zh-CN" sz="2000" dirty="0">
                <a:latin typeface="+mn-ea"/>
                <a:ea typeface="+mn-ea"/>
              </a:rPr>
              <a:t>MR </a:t>
            </a:r>
            <a:r>
              <a:rPr lang="zh-CN" altLang="en-US" sz="2000" dirty="0">
                <a:latin typeface="+mn-ea"/>
                <a:ea typeface="+mn-ea"/>
              </a:rPr>
              <a:t>是同步清零端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76588"/>
            <a:ext cx="6063084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5" y="4605338"/>
            <a:ext cx="8929688" cy="21717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" name="直接连接符 2"/>
          <p:cNvCxnSpPr/>
          <p:nvPr/>
        </p:nvCxnSpPr>
        <p:spPr>
          <a:xfrm>
            <a:off x="3492500" y="515938"/>
            <a:ext cx="431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884238" y="188913"/>
            <a:ext cx="8259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74LS160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57263" y="5964238"/>
            <a:ext cx="81867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引脚排列、逻辑功能类似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区别：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的清零是同步的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Group 88"/>
          <p:cNvGraphicFramePr>
            <a:graphicFrameLocks noGrp="1"/>
          </p:cNvGraphicFramePr>
          <p:nvPr/>
        </p:nvGraphicFramePr>
        <p:xfrm>
          <a:off x="719138" y="2425700"/>
          <a:ext cx="6032500" cy="3403601"/>
        </p:xfrm>
        <a:graphic>
          <a:graphicData uri="http://schemas.openxmlformats.org/drawingml/2006/table">
            <a:tbl>
              <a:tblPr/>
              <a:tblGrid>
                <a:gridCol w="101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644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74LS160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的功能表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8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工作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方式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输入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输出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6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MR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ENP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ENT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LOAD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i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清零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预置数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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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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保持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957263" y="873125"/>
            <a:ext cx="8186737" cy="1552575"/>
            <a:chOff x="603" y="592"/>
            <a:chExt cx="5157" cy="978"/>
          </a:xfrm>
        </p:grpSpPr>
        <p:sp>
          <p:nvSpPr>
            <p:cNvPr id="48195" name="Text Box 8"/>
            <p:cNvSpPr txBox="1">
              <a:spLocks noChangeArrowheads="1"/>
            </p:cNvSpPr>
            <p:nvPr/>
          </p:nvSpPr>
          <p:spPr bwMode="auto">
            <a:xfrm>
              <a:off x="603" y="592"/>
              <a:ext cx="5157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与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引脚排列、逻辑功能类似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区别：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74LS160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是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BCD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码十进制计数器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LOAD=MR=1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ENP=ENT=1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，对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上升沿计数，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当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=1001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RCO=1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，维持一个时钟周期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96" name="Line 71"/>
            <p:cNvSpPr>
              <a:spLocks noChangeShapeType="1"/>
            </p:cNvSpPr>
            <p:nvPr/>
          </p:nvSpPr>
          <p:spPr bwMode="auto">
            <a:xfrm>
              <a:off x="1315" y="1094"/>
              <a:ext cx="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7" name="Line 72"/>
            <p:cNvSpPr>
              <a:spLocks noChangeShapeType="1"/>
            </p:cNvSpPr>
            <p:nvPr/>
          </p:nvSpPr>
          <p:spPr bwMode="auto">
            <a:xfrm>
              <a:off x="680" y="1094"/>
              <a:ext cx="4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Line 89"/>
          <p:cNvSpPr>
            <a:spLocks noChangeShapeType="1"/>
          </p:cNvSpPr>
          <p:nvPr/>
        </p:nvSpPr>
        <p:spPr bwMode="auto">
          <a:xfrm>
            <a:off x="1871663" y="328453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90"/>
          <p:cNvSpPr>
            <a:spLocks noChangeShapeType="1"/>
          </p:cNvSpPr>
          <p:nvPr/>
        </p:nvSpPr>
        <p:spPr bwMode="auto">
          <a:xfrm>
            <a:off x="4679950" y="3284538"/>
            <a:ext cx="647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3141663"/>
            <a:ext cx="205898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884238" y="80963"/>
            <a:ext cx="8259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74LS160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042988" y="661988"/>
          <a:ext cx="7200900" cy="615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351308" imgH="4561608" progId="Visio.Drawing.11">
                  <p:embed/>
                </p:oleObj>
              </mc:Choice>
              <mc:Fallback>
                <p:oleObj name="Visio" r:id="rId2" imgW="5351308" imgH="4561608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661988"/>
                        <a:ext cx="7200900" cy="615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84238" y="333375"/>
            <a:ext cx="8259762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 startAt="3"/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双时钟结构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BCD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码十进制可逆计数器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74LS192</a:t>
            </a:r>
          </a:p>
          <a:p>
            <a:pPr eaLnBrk="1" hangingPunct="1">
              <a:buClrTx/>
              <a:buFont typeface="宋体" panose="02010600030101010101" pitchFamily="2" charset="-122"/>
              <a:buNone/>
            </a:pP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可逆计数器</a:t>
            </a:r>
            <a:r>
              <a:rPr lang="en-US" altLang="zh-CN" b="1" dirty="0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双时钟结构、单时钟结构</a:t>
            </a:r>
            <a:r>
              <a:rPr lang="en-US" altLang="zh-CN" b="1" dirty="0">
                <a:latin typeface="Arial" panose="020B0604020202020204" pitchFamily="34" charset="0"/>
                <a:ea typeface="楷体_GB2312" pitchFamily="49" charset="-122"/>
              </a:rPr>
              <a:t>(</a:t>
            </a: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有加</a:t>
            </a:r>
            <a:r>
              <a:rPr lang="en-US" altLang="zh-CN" b="1" dirty="0">
                <a:latin typeface="Arial" panose="020B0604020202020204" pitchFamily="34" charset="0"/>
                <a:ea typeface="楷体_GB2312" pitchFamily="49" charset="-122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减控制端</a:t>
            </a:r>
            <a:r>
              <a:rPr lang="en-US" altLang="zh-CN" b="1" dirty="0">
                <a:latin typeface="Arial" panose="020B0604020202020204" pitchFamily="34" charset="0"/>
                <a:ea typeface="楷体_GB2312" pitchFamily="49" charset="-122"/>
              </a:rPr>
              <a:t>)</a:t>
            </a:r>
          </a:p>
          <a:p>
            <a:pPr eaLnBrk="1" hangingPunct="1">
              <a:buClrTx/>
              <a:buFont typeface="宋体" panose="02010600030101010101" pitchFamily="2" charset="-122"/>
              <a:buNone/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74LS192——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同步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BCD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码十进制计数器，双时钟结构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2312988"/>
            <a:ext cx="25781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1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84238" y="5121275"/>
            <a:ext cx="82597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74LS191——4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位同步二进制可逆、单时钟结构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74LS190——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同步十进制可逆、单时钟结构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74LS193——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同步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位二进制可逆、双时钟结构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51203" name="Text Box 4"/>
          <p:cNvSpPr txBox="1">
            <a:spLocks noChangeArrowheads="1"/>
          </p:cNvSpPr>
          <p:nvPr/>
        </p:nvSpPr>
        <p:spPr bwMode="auto">
          <a:xfrm>
            <a:off x="812800" y="111125"/>
            <a:ext cx="8259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 startAt="3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双时钟结构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BCD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码十进制可逆计数器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74LS192</a:t>
            </a:r>
          </a:p>
        </p:txBody>
      </p:sp>
      <p:sp>
        <p:nvSpPr>
          <p:cNvPr id="51204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" name="Group 77"/>
          <p:cNvGrpSpPr>
            <a:grpSpLocks/>
          </p:cNvGrpSpPr>
          <p:nvPr/>
        </p:nvGrpSpPr>
        <p:grpSpPr bwMode="auto">
          <a:xfrm>
            <a:off x="935038" y="4175125"/>
            <a:ext cx="8223250" cy="2530475"/>
            <a:chOff x="580" y="2630"/>
            <a:chExt cx="5180" cy="1594"/>
          </a:xfrm>
        </p:grpSpPr>
        <p:sp>
          <p:nvSpPr>
            <p:cNvPr id="51263" name="Text Box 8"/>
            <p:cNvSpPr txBox="1">
              <a:spLocks noChangeArrowheads="1"/>
            </p:cNvSpPr>
            <p:nvPr/>
          </p:nvSpPr>
          <p:spPr bwMode="auto">
            <a:xfrm>
              <a:off x="580" y="2630"/>
              <a:ext cx="5180" cy="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清零：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MR=1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，异步清零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预置数：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PL=0(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且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MR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无效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时，异步装入数据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加法计数：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PL=1, MR=0, DN=1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时，对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UP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上升沿加法计数，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		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加法计数进位输出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TCU=Q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+UP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		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即：当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Q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=1001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且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UP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为低电平时，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TCU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输出一个负脉冲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arenBoth" startAt="4"/>
              </a:pPr>
              <a:r>
                <a:rPr lang="zh-CN" altLang="en-US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减法计数：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PL=1, MR=0, UP=1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时，对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DN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上升沿减法计数，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		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减法计数借位输出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TCD=Q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+DN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		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即：当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Q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=0000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且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DN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为低电平时，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TCD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输出一个负脉冲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64" name="Line 64"/>
            <p:cNvSpPr>
              <a:spLocks noChangeShapeType="1"/>
            </p:cNvSpPr>
            <p:nvPr/>
          </p:nvSpPr>
          <p:spPr bwMode="auto">
            <a:xfrm>
              <a:off x="1497" y="287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5" name="Line 65"/>
            <p:cNvSpPr>
              <a:spLocks noChangeShapeType="1"/>
            </p:cNvSpPr>
            <p:nvPr/>
          </p:nvSpPr>
          <p:spPr bwMode="auto">
            <a:xfrm>
              <a:off x="1655" y="305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6" name="Line 68"/>
            <p:cNvSpPr>
              <a:spLocks noChangeShapeType="1"/>
            </p:cNvSpPr>
            <p:nvPr/>
          </p:nvSpPr>
          <p:spPr bwMode="auto">
            <a:xfrm>
              <a:off x="1655" y="364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7" name="Line 69"/>
            <p:cNvSpPr>
              <a:spLocks noChangeShapeType="1"/>
            </p:cNvSpPr>
            <p:nvPr/>
          </p:nvSpPr>
          <p:spPr bwMode="auto">
            <a:xfrm>
              <a:off x="3823" y="4020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8" name="Line 70"/>
            <p:cNvSpPr>
              <a:spLocks noChangeShapeType="1"/>
            </p:cNvSpPr>
            <p:nvPr/>
          </p:nvSpPr>
          <p:spPr bwMode="auto">
            <a:xfrm>
              <a:off x="3833" y="3453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9" name="Line 72"/>
            <p:cNvSpPr>
              <a:spLocks noChangeShapeType="1"/>
            </p:cNvSpPr>
            <p:nvPr/>
          </p:nvSpPr>
          <p:spPr bwMode="auto">
            <a:xfrm>
              <a:off x="2494" y="3838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0" name="Line 73"/>
            <p:cNvSpPr>
              <a:spLocks noChangeShapeType="1"/>
            </p:cNvSpPr>
            <p:nvPr/>
          </p:nvSpPr>
          <p:spPr bwMode="auto">
            <a:xfrm>
              <a:off x="2494" y="3261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1" name="Line 74"/>
            <p:cNvSpPr>
              <a:spLocks noChangeShapeType="1"/>
            </p:cNvSpPr>
            <p:nvPr/>
          </p:nvSpPr>
          <p:spPr bwMode="auto">
            <a:xfrm>
              <a:off x="2925" y="3261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2" name="Line 75"/>
            <p:cNvSpPr>
              <a:spLocks noChangeShapeType="1"/>
            </p:cNvSpPr>
            <p:nvPr/>
          </p:nvSpPr>
          <p:spPr bwMode="auto">
            <a:xfrm>
              <a:off x="3674" y="3261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51206" name="Object 78"/>
          <p:cNvGraphicFramePr>
            <a:graphicFrameLocks noChangeAspect="1"/>
          </p:cNvGraphicFramePr>
          <p:nvPr/>
        </p:nvGraphicFramePr>
        <p:xfrm>
          <a:off x="2808288" y="1631950"/>
          <a:ext cx="3587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28501" imgH="203112" progId="Equation.3">
                  <p:embed/>
                </p:oleObj>
              </mc:Choice>
              <mc:Fallback>
                <p:oleObj name="公式" r:id="rId2" imgW="228501" imgH="203112" progId="Equation.3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288" y="1631950"/>
                        <a:ext cx="358775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Group 447"/>
          <p:cNvGraphicFramePr>
            <a:graphicFrameLocks noGrp="1"/>
          </p:cNvGraphicFramePr>
          <p:nvPr/>
        </p:nvGraphicFramePr>
        <p:xfrm>
          <a:off x="935038" y="657225"/>
          <a:ext cx="5545138" cy="3382964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5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8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18"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74LS192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18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MR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UP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DN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1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清零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0 0 0 0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9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预置数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1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加法计数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加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计数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1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减法计数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减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计数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2" name="Group 448"/>
          <p:cNvGrpSpPr>
            <a:grpSpLocks/>
          </p:cNvGrpSpPr>
          <p:nvPr/>
        </p:nvGrpSpPr>
        <p:grpSpPr bwMode="auto">
          <a:xfrm>
            <a:off x="3240088" y="3249613"/>
            <a:ext cx="3621087" cy="1800225"/>
            <a:chOff x="2336" y="1661"/>
            <a:chExt cx="2281" cy="1134"/>
          </a:xfrm>
        </p:grpSpPr>
        <p:sp>
          <p:nvSpPr>
            <p:cNvPr id="51261" name="云形标注 22"/>
            <p:cNvSpPr>
              <a:spLocks noChangeArrowheads="1"/>
            </p:cNvSpPr>
            <p:nvPr/>
          </p:nvSpPr>
          <p:spPr bwMode="auto">
            <a:xfrm>
              <a:off x="2744" y="2144"/>
              <a:ext cx="1873" cy="651"/>
            </a:xfrm>
            <a:prstGeom prst="cloudCallout">
              <a:avLst>
                <a:gd name="adj1" fmla="val -35426"/>
                <a:gd name="adj2" fmla="val -59833"/>
              </a:avLst>
            </a:prstGeom>
            <a:solidFill>
              <a:srgbClr val="FFFF00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UP</a:t>
              </a:r>
              <a:r>
                <a:rPr lang="zh-CN" altLang="en-US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DN</a:t>
              </a:r>
              <a:r>
                <a:rPr lang="zh-CN" altLang="en-US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只允许该种输入组合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336" y="1661"/>
              <a:ext cx="657" cy="49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pic>
        <p:nvPicPr>
          <p:cNvPr id="5126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233488"/>
            <a:ext cx="2209800" cy="222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812800" y="111125"/>
            <a:ext cx="8259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 startAt="3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双时钟结构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BCD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码十进制可逆计数器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74LS192</a:t>
            </a:r>
          </a:p>
        </p:txBody>
      </p:sp>
      <p:sp>
        <p:nvSpPr>
          <p:cNvPr id="52228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827088" y="706438"/>
          <a:ext cx="7993062" cy="617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701151" imgH="4407206" progId="Visio.Drawing.11">
                  <p:embed/>
                </p:oleObj>
              </mc:Choice>
              <mc:Fallback>
                <p:oleObj name="Visio" r:id="rId2" imgW="5701151" imgH="4407206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706438"/>
                        <a:ext cx="7993062" cy="617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3251" name="矩形 6"/>
          <p:cNvSpPr>
            <a:spLocks noChangeArrowheads="1"/>
          </p:cNvSpPr>
          <p:nvPr/>
        </p:nvSpPr>
        <p:spPr bwMode="auto">
          <a:xfrm>
            <a:off x="1042988" y="2384425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84213" y="4687888"/>
            <a:ext cx="8675687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构成一位二进制计数器</a:t>
            </a:r>
            <a:endParaRPr lang="en-US" altLang="zh-CN"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楷体_GB2312" pitchFamily="49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构成一个八进制计数器</a:t>
            </a:r>
            <a:endParaRPr lang="en-US" altLang="zh-CN"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spcBef>
                <a:spcPct val="4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二进制计数器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—CKA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接时钟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CKB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无时钟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只有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八进制计数器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—CKB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接时钟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CKA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无时钟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只有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十六进制计数器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—CKA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接时钟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CKB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相连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均工作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684213" y="115888"/>
            <a:ext cx="82597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宋体" pitchFamily="2" charset="-122"/>
              <a:buAutoNum type="arabicPeriod"/>
              <a:defRPr/>
            </a:pPr>
            <a:r>
              <a:rPr lang="zh-CN" altLang="en-US" sz="2800" b="1" dirty="0"/>
              <a:t>二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八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十六进制</a:t>
            </a:r>
            <a:endParaRPr lang="en-US" altLang="zh-CN" sz="2800" b="1" dirty="0"/>
          </a:p>
          <a:p>
            <a:pPr marL="0" indent="0" eaLnBrk="1" hangingPunct="1">
              <a:defRPr/>
            </a:pPr>
            <a:r>
              <a:rPr lang="en-US" altLang="zh-CN" sz="2800" b="1" dirty="0"/>
              <a:t>      </a:t>
            </a:r>
            <a:r>
              <a:rPr lang="zh-CN" altLang="en-US" sz="2800" b="1" dirty="0"/>
              <a:t>加法计数器</a:t>
            </a:r>
            <a:r>
              <a:rPr lang="en-US" altLang="zh-CN" sz="2800" b="1" dirty="0"/>
              <a:t>74LS293</a:t>
            </a:r>
          </a:p>
        </p:txBody>
      </p:sp>
      <p:pic>
        <p:nvPicPr>
          <p:cNvPr id="7" name="Picture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4450"/>
            <a:ext cx="2700337" cy="191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881188"/>
            <a:ext cx="73882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4396D9-BDED-F9E4-4257-7DCA04C30443}"/>
              </a:ext>
            </a:extLst>
          </p:cNvPr>
          <p:cNvSpPr txBox="1"/>
          <p:nvPr/>
        </p:nvSpPr>
        <p:spPr>
          <a:xfrm>
            <a:off x="1259206" y="3943728"/>
            <a:ext cx="7190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CKB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7.1.1 </a:t>
            </a:r>
            <a:r>
              <a:rPr lang="zh-CN" altLang="en-US" sz="2400">
                <a:latin typeface="微软雅黑" panose="020B0503020204020204" pitchFamily="34" charset="-122"/>
              </a:rPr>
              <a:t>数码寄存器</a:t>
            </a:r>
          </a:p>
        </p:txBody>
      </p:sp>
      <p:graphicFrame>
        <p:nvGraphicFramePr>
          <p:cNvPr id="8195" name="Object 9"/>
          <p:cNvGraphicFramePr>
            <a:graphicFrameLocks noChangeAspect="1"/>
          </p:cNvGraphicFramePr>
          <p:nvPr/>
        </p:nvGraphicFramePr>
        <p:xfrm>
          <a:off x="3600450" y="544513"/>
          <a:ext cx="5048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55292" imgH="215713" progId="Equation.3">
                  <p:embed/>
                </p:oleObj>
              </mc:Choice>
              <mc:Fallback>
                <p:oleObj name="公式" r:id="rId2" imgW="355292" imgH="21571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544513"/>
                        <a:ext cx="5048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46"/>
          <p:cNvGraphicFramePr>
            <a:graphicFrameLocks noGrp="1"/>
          </p:cNvGraphicFramePr>
          <p:nvPr/>
        </p:nvGraphicFramePr>
        <p:xfrm>
          <a:off x="3600450" y="115888"/>
          <a:ext cx="5267325" cy="2774947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5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9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421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74LS175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    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0    0    0    0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    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    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↓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    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↑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47725" y="6356350"/>
            <a:ext cx="7253288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74174——6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位数码寄存器，时钟上升沿存储数据</a:t>
            </a:r>
          </a:p>
        </p:txBody>
      </p:sp>
      <p:graphicFrame>
        <p:nvGraphicFramePr>
          <p:cNvPr id="8233" name="对象 1"/>
          <p:cNvGraphicFramePr>
            <a:graphicFrameLocks noChangeAspect="1"/>
          </p:cNvGraphicFramePr>
          <p:nvPr/>
        </p:nvGraphicFramePr>
        <p:xfrm>
          <a:off x="898525" y="3176588"/>
          <a:ext cx="802005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896583" imgH="2205936" progId="Visio.Drawing.11">
                  <p:embed/>
                </p:oleObj>
              </mc:Choice>
              <mc:Fallback>
                <p:oleObj name="Visio" r:id="rId4" imgW="5896583" imgH="2205936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3176588"/>
                        <a:ext cx="802005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4275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884238" y="188913"/>
            <a:ext cx="8259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八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十六进制加法计数器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74LS293</a:t>
            </a:r>
          </a:p>
        </p:txBody>
      </p:sp>
      <p:pic>
        <p:nvPicPr>
          <p:cNvPr id="9" name="Picture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944563"/>
            <a:ext cx="2700337" cy="191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3284538"/>
            <a:ext cx="8132762" cy="272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5299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五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865188" y="754063"/>
            <a:ext cx="50752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6223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内部有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个计数器：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个二进制计数器和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个五进制计数器可独立使用，或级联构成十进制计数器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549275"/>
            <a:ext cx="2660650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068638"/>
            <a:ext cx="8739188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84A894-7E41-359F-5085-863666B85AC1}"/>
              </a:ext>
            </a:extLst>
          </p:cNvPr>
          <p:cNvSpPr txBox="1"/>
          <p:nvPr/>
        </p:nvSpPr>
        <p:spPr>
          <a:xfrm>
            <a:off x="323950" y="4166672"/>
            <a:ext cx="7190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CKA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6323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835025" y="806450"/>
            <a:ext cx="6437313" cy="46196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74LS290</a:t>
            </a: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第</a:t>
            </a: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个计数器的功能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" name="Group 97"/>
          <p:cNvGrpSpPr>
            <a:grpSpLocks/>
          </p:cNvGrpSpPr>
          <p:nvPr/>
        </p:nvGrpSpPr>
        <p:grpSpPr bwMode="auto">
          <a:xfrm>
            <a:off x="1103313" y="5518150"/>
            <a:ext cx="8040687" cy="1187450"/>
            <a:chOff x="695" y="2965"/>
            <a:chExt cx="5065" cy="748"/>
          </a:xfrm>
        </p:grpSpPr>
        <p:sp>
          <p:nvSpPr>
            <p:cNvPr id="56409" name="Text Box 8"/>
            <p:cNvSpPr txBox="1">
              <a:spLocks noChangeArrowheads="1"/>
            </p:cNvSpPr>
            <p:nvPr/>
          </p:nvSpPr>
          <p:spPr bwMode="auto">
            <a:xfrm>
              <a:off x="695" y="2965"/>
              <a:ext cx="5065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J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+K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CKB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S+RQ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=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CKB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410" name="Line 85"/>
            <p:cNvSpPr>
              <a:spLocks noChangeShapeType="1"/>
            </p:cNvSpPr>
            <p:nvPr/>
          </p:nvSpPr>
          <p:spPr bwMode="auto">
            <a:xfrm>
              <a:off x="2200" y="3022"/>
              <a:ext cx="15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11" name="Line 86"/>
            <p:cNvSpPr>
              <a:spLocks noChangeShapeType="1"/>
            </p:cNvSpPr>
            <p:nvPr/>
          </p:nvSpPr>
          <p:spPr bwMode="auto">
            <a:xfrm>
              <a:off x="2426" y="3022"/>
              <a:ext cx="15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12" name="Line 87"/>
            <p:cNvSpPr>
              <a:spLocks noChangeShapeType="1"/>
            </p:cNvSpPr>
            <p:nvPr/>
          </p:nvSpPr>
          <p:spPr bwMode="auto">
            <a:xfrm>
              <a:off x="1338" y="302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13" name="Line 88"/>
            <p:cNvSpPr>
              <a:spLocks noChangeShapeType="1"/>
            </p:cNvSpPr>
            <p:nvPr/>
          </p:nvSpPr>
          <p:spPr bwMode="auto">
            <a:xfrm>
              <a:off x="1655" y="302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14" name="Line 89"/>
            <p:cNvSpPr>
              <a:spLocks noChangeShapeType="1"/>
            </p:cNvSpPr>
            <p:nvPr/>
          </p:nvSpPr>
          <p:spPr bwMode="auto">
            <a:xfrm>
              <a:off x="1179" y="3249"/>
              <a:ext cx="15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15" name="Line 90"/>
            <p:cNvSpPr>
              <a:spLocks noChangeShapeType="1"/>
            </p:cNvSpPr>
            <p:nvPr/>
          </p:nvSpPr>
          <p:spPr bwMode="auto">
            <a:xfrm>
              <a:off x="1406" y="347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96"/>
          <p:cNvGrpSpPr>
            <a:grpSpLocks/>
          </p:cNvGrpSpPr>
          <p:nvPr/>
        </p:nvGrpSpPr>
        <p:grpSpPr bwMode="auto">
          <a:xfrm>
            <a:off x="1103313" y="4114800"/>
            <a:ext cx="8040687" cy="1187450"/>
            <a:chOff x="695" y="2206"/>
            <a:chExt cx="5065" cy="748"/>
          </a:xfrm>
        </p:grpSpPr>
        <p:sp>
          <p:nvSpPr>
            <p:cNvPr id="56407" name="Text Box 8"/>
            <p:cNvSpPr txBox="1">
              <a:spLocks noChangeArrowheads="1"/>
            </p:cNvSpPr>
            <p:nvPr/>
          </p:nvSpPr>
          <p:spPr bwMode="auto">
            <a:xfrm>
              <a:off x="695" y="2206"/>
              <a:ext cx="5065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J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; K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CP=CKB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J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=K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CP=Q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; R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CP=CKB</a:t>
              </a:r>
              <a:endPara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408" name="Line 84"/>
            <p:cNvSpPr>
              <a:spLocks noChangeShapeType="1"/>
            </p:cNvSpPr>
            <p:nvPr/>
          </p:nvSpPr>
          <p:spPr bwMode="auto">
            <a:xfrm>
              <a:off x="1049" y="2253"/>
              <a:ext cx="15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328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五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</a:p>
        </p:txBody>
      </p:sp>
      <p:grpSp>
        <p:nvGrpSpPr>
          <p:cNvPr id="2" name="Group 95">
            <a:extLst>
              <a:ext uri="{FF2B5EF4-FFF2-40B4-BE49-F238E27FC236}">
                <a16:creationId xmlns:a16="http://schemas.microsoft.com/office/drawing/2014/main" id="{ED5817FB-9E94-CD5F-17C8-1C218ABE8BDF}"/>
              </a:ext>
            </a:extLst>
          </p:cNvPr>
          <p:cNvGrpSpPr>
            <a:grpSpLocks/>
          </p:cNvGrpSpPr>
          <p:nvPr/>
        </p:nvGrpSpPr>
        <p:grpSpPr bwMode="auto">
          <a:xfrm>
            <a:off x="1368425" y="1587500"/>
            <a:ext cx="7046913" cy="2524125"/>
            <a:chOff x="862" y="366"/>
            <a:chExt cx="4439" cy="1590"/>
          </a:xfrm>
        </p:grpSpPr>
        <p:grpSp>
          <p:nvGrpSpPr>
            <p:cNvPr id="3" name="组合 82">
              <a:extLst>
                <a:ext uri="{FF2B5EF4-FFF2-40B4-BE49-F238E27FC236}">
                  <a16:creationId xmlns:a16="http://schemas.microsoft.com/office/drawing/2014/main" id="{11A9E283-5604-FCBA-8BDF-051681294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2" y="366"/>
              <a:ext cx="4439" cy="1590"/>
              <a:chOff x="1358856" y="578604"/>
              <a:chExt cx="7047009" cy="252548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E288ACE-A2EB-87F8-CF66-660571466D56}"/>
                  </a:ext>
                </a:extLst>
              </p:cNvPr>
              <p:cNvSpPr/>
              <p:nvPr/>
            </p:nvSpPr>
            <p:spPr bwMode="auto">
              <a:xfrm>
                <a:off x="2412970" y="947781"/>
                <a:ext cx="839799" cy="11321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9" name="TextBox 120">
                <a:extLst>
                  <a:ext uri="{FF2B5EF4-FFF2-40B4-BE49-F238E27FC236}">
                    <a16:creationId xmlns:a16="http://schemas.microsoft.com/office/drawing/2014/main" id="{886F6062-D75E-CB39-ED29-BE2856D3AB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9944" y="984302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J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TextBox 121">
                <a:extLst>
                  <a:ext uri="{FF2B5EF4-FFF2-40B4-BE49-F238E27FC236}">
                    <a16:creationId xmlns:a16="http://schemas.microsoft.com/office/drawing/2014/main" id="{B29E9144-146D-B874-B884-6DBE1130F6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5074" y="1052579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TextBox 122">
                <a:extLst>
                  <a:ext uri="{FF2B5EF4-FFF2-40B4-BE49-F238E27FC236}">
                    <a16:creationId xmlns:a16="http://schemas.microsoft.com/office/drawing/2014/main" id="{C6AD98D4-07B8-D0A4-ADB2-424933B6D8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5074" y="1641674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E37F4FC9-1721-FE05-1DC5-4368140A8F0D}"/>
                  </a:ext>
                </a:extLst>
              </p:cNvPr>
              <p:cNvCxnSpPr/>
              <p:nvPr/>
            </p:nvCxnSpPr>
            <p:spPr bwMode="auto">
              <a:xfrm>
                <a:off x="3370246" y="1824278"/>
                <a:ext cx="144464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96EC7859-E3DB-33C9-E65A-D04E39F17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52758" y="1787769"/>
                <a:ext cx="107974" cy="107951"/>
              </a:xfrm>
              <a:prstGeom prst="ellipse">
                <a:avLst/>
              </a:prstGeom>
              <a:noFill/>
              <a:ln w="25400" algn="ctr">
                <a:solidFill>
                  <a:srgbClr val="6F6FB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" name="TextBox 125">
                <a:extLst>
                  <a:ext uri="{FF2B5EF4-FFF2-40B4-BE49-F238E27FC236}">
                    <a16:creationId xmlns:a16="http://schemas.microsoft.com/office/drawing/2014/main" id="{9AD03BE2-4588-5882-369E-B9C40AB863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957" y="1283613"/>
                <a:ext cx="511182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&gt;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D260657-7CA1-630B-B2AF-06C67C5861D3}"/>
                  </a:ext>
                </a:extLst>
              </p:cNvPr>
              <p:cNvSpPr/>
              <p:nvPr/>
            </p:nvSpPr>
            <p:spPr bwMode="auto">
              <a:xfrm>
                <a:off x="2305019" y="1422550"/>
                <a:ext cx="107951" cy="10797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 dirty="0">
                  <a:noFill/>
                </a:endParaRPr>
              </a:p>
            </p:txBody>
          </p:sp>
          <p:sp>
            <p:nvSpPr>
              <p:cNvPr id="16" name="TextBox 127">
                <a:extLst>
                  <a:ext uri="{FF2B5EF4-FFF2-40B4-BE49-F238E27FC236}">
                    <a16:creationId xmlns:a16="http://schemas.microsoft.com/office/drawing/2014/main" id="{64CD05C7-02D2-2272-BD99-CCD55884ED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3147" y="578604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FF</a:t>
                </a:r>
                <a:r>
                  <a:rPr lang="en-US" altLang="zh-CN" sz="1800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64E052EA-A11B-D375-BE84-B7883A208EF2}"/>
                  </a:ext>
                </a:extLst>
              </p:cNvPr>
              <p:cNvCxnSpPr/>
              <p:nvPr/>
            </p:nvCxnSpPr>
            <p:spPr bwMode="auto">
              <a:xfrm>
                <a:off x="2047840" y="1478126"/>
                <a:ext cx="252416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766BD631-33FB-E433-291E-307D4BB0DBB9}"/>
                  </a:ext>
                </a:extLst>
              </p:cNvPr>
              <p:cNvCxnSpPr/>
              <p:nvPr/>
            </p:nvCxnSpPr>
            <p:spPr bwMode="auto">
              <a:xfrm>
                <a:off x="1723986" y="1821103"/>
                <a:ext cx="68422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32">
                <a:extLst>
                  <a:ext uri="{FF2B5EF4-FFF2-40B4-BE49-F238E27FC236}">
                    <a16:creationId xmlns:a16="http://schemas.microsoft.com/office/drawing/2014/main" id="{7B965AB5-633C-0506-3B9F-2468E212AC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5996" y="1312988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CP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TextBox 133">
                <a:extLst>
                  <a:ext uri="{FF2B5EF4-FFF2-40B4-BE49-F238E27FC236}">
                    <a16:creationId xmlns:a16="http://schemas.microsoft.com/office/drawing/2014/main" id="{2258A5B9-4F3E-236A-6415-ECDA528349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9944" y="1636911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K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4568712-02CD-C7CC-3AAA-C2717B480CE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52770" y="1203426"/>
                <a:ext cx="412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CE7B817-E071-3FE8-57CD-1F0AEA397ED7}"/>
                  </a:ext>
                </a:extLst>
              </p:cNvPr>
              <p:cNvSpPr/>
              <p:nvPr/>
            </p:nvSpPr>
            <p:spPr bwMode="auto">
              <a:xfrm>
                <a:off x="4190995" y="947781"/>
                <a:ext cx="839799" cy="11321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5" name="TextBox 137">
                <a:extLst>
                  <a:ext uri="{FF2B5EF4-FFF2-40B4-BE49-F238E27FC236}">
                    <a16:creationId xmlns:a16="http://schemas.microsoft.com/office/drawing/2014/main" id="{BC97CD24-A868-28CC-FA72-ABCA01DCD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7969" y="984302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J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TextBox 138">
                <a:extLst>
                  <a:ext uri="{FF2B5EF4-FFF2-40B4-BE49-F238E27FC236}">
                    <a16:creationId xmlns:a16="http://schemas.microsoft.com/office/drawing/2014/main" id="{453D9F32-FD16-B0EA-8D30-09B1121AC9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3099" y="1052579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TextBox 139">
                <a:extLst>
                  <a:ext uri="{FF2B5EF4-FFF2-40B4-BE49-F238E27FC236}">
                    <a16:creationId xmlns:a16="http://schemas.microsoft.com/office/drawing/2014/main" id="{43DB9B20-5E39-65D1-FA25-1D197867B5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3099" y="1641674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E66186C-BEAC-3196-4CCA-58C0894D0B9D}"/>
                  </a:ext>
                </a:extLst>
              </p:cNvPr>
              <p:cNvCxnSpPr/>
              <p:nvPr/>
            </p:nvCxnSpPr>
            <p:spPr bwMode="auto">
              <a:xfrm>
                <a:off x="5148271" y="1824278"/>
                <a:ext cx="144464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3EAC7014-8C11-5F63-C3B7-448BB412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30783" y="1787769"/>
                <a:ext cx="107974" cy="107951"/>
              </a:xfrm>
              <a:prstGeom prst="ellipse">
                <a:avLst/>
              </a:prstGeom>
              <a:noFill/>
              <a:ln w="25400" algn="ctr">
                <a:solidFill>
                  <a:srgbClr val="6F6FB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" name="TextBox 142">
                <a:extLst>
                  <a:ext uri="{FF2B5EF4-FFF2-40B4-BE49-F238E27FC236}">
                    <a16:creationId xmlns:a16="http://schemas.microsoft.com/office/drawing/2014/main" id="{8FC1234F-1A77-6073-24C4-3F4D0274A2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7805" y="1289735"/>
                <a:ext cx="511182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&gt;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E6528CE-9D58-B5D0-B803-5E98C364F478}"/>
                  </a:ext>
                </a:extLst>
              </p:cNvPr>
              <p:cNvSpPr/>
              <p:nvPr/>
            </p:nvSpPr>
            <p:spPr bwMode="auto">
              <a:xfrm>
                <a:off x="4083043" y="1422550"/>
                <a:ext cx="107951" cy="10797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 dirty="0">
                  <a:noFill/>
                </a:endParaRPr>
              </a:p>
            </p:txBody>
          </p:sp>
          <p:sp>
            <p:nvSpPr>
              <p:cNvPr id="36" name="TextBox 144">
                <a:extLst>
                  <a:ext uri="{FF2B5EF4-FFF2-40B4-BE49-F238E27FC236}">
                    <a16:creationId xmlns:a16="http://schemas.microsoft.com/office/drawing/2014/main" id="{06A81AEA-932B-6AC1-E5D4-03F5E3227A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7047" y="591308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FF</a:t>
                </a:r>
                <a:r>
                  <a:rPr lang="en-US" altLang="zh-CN" sz="1800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706BAA30-A7E2-A286-CDE5-FC0221C5798A}"/>
                  </a:ext>
                </a:extLst>
              </p:cNvPr>
              <p:cNvCxnSpPr/>
              <p:nvPr/>
            </p:nvCxnSpPr>
            <p:spPr bwMode="auto">
              <a:xfrm>
                <a:off x="3998905" y="1130384"/>
                <a:ext cx="18097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E689EA6D-72C4-483F-D9B4-61AEE8C8533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 bwMode="auto">
              <a:xfrm flipV="1">
                <a:off x="3667112" y="1476537"/>
                <a:ext cx="415931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C25E4450-9F5B-1120-E090-71EBA95674D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995729" y="1822690"/>
                <a:ext cx="17462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149">
                <a:extLst>
                  <a:ext uri="{FF2B5EF4-FFF2-40B4-BE49-F238E27FC236}">
                    <a16:creationId xmlns:a16="http://schemas.microsoft.com/office/drawing/2014/main" id="{37B0CD86-1A2D-D1BF-DE7D-5A59E6F9F0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4021" y="1312988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CP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TextBox 150">
                <a:extLst>
                  <a:ext uri="{FF2B5EF4-FFF2-40B4-BE49-F238E27FC236}">
                    <a16:creationId xmlns:a16="http://schemas.microsoft.com/office/drawing/2014/main" id="{42BC1AAF-4D51-1CB3-D1CA-97BD2776E7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7969" y="1636911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K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ACE0517D-AE96-642C-4368-50A6F583FCF0}"/>
                  </a:ext>
                </a:extLst>
              </p:cNvPr>
              <p:cNvCxnSpPr/>
              <p:nvPr/>
            </p:nvCxnSpPr>
            <p:spPr bwMode="auto">
              <a:xfrm>
                <a:off x="5030794" y="1203426"/>
                <a:ext cx="43180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FDD5B4B-84D6-BF64-6606-6B985E30BFEA}"/>
                  </a:ext>
                </a:extLst>
              </p:cNvPr>
              <p:cNvSpPr/>
              <p:nvPr/>
            </p:nvSpPr>
            <p:spPr bwMode="auto">
              <a:xfrm>
                <a:off x="6908832" y="947781"/>
                <a:ext cx="839799" cy="11321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5" name="TextBox 154">
                <a:extLst>
                  <a:ext uri="{FF2B5EF4-FFF2-40B4-BE49-F238E27FC236}">
                    <a16:creationId xmlns:a16="http://schemas.microsoft.com/office/drawing/2014/main" id="{A93A74B8-AA6D-41A4-83BE-F5B42E613E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5806" y="984302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S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TextBox 155">
                <a:extLst>
                  <a:ext uri="{FF2B5EF4-FFF2-40B4-BE49-F238E27FC236}">
                    <a16:creationId xmlns:a16="http://schemas.microsoft.com/office/drawing/2014/main" id="{9C325DD7-6C2E-2F6D-AAB7-50AE0286E4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0936" y="1052579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TextBox 156">
                <a:extLst>
                  <a:ext uri="{FF2B5EF4-FFF2-40B4-BE49-F238E27FC236}">
                    <a16:creationId xmlns:a16="http://schemas.microsoft.com/office/drawing/2014/main" id="{B60D8A44-C553-7FC2-86FB-7FCAC0F904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0936" y="1641674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49D5D2C5-1D87-E0AA-6238-08A9DE4387B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866108" y="1824278"/>
                <a:ext cx="1635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EEA3110-6A4D-E4B3-4B6B-38AB26A02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748620" y="1787769"/>
                <a:ext cx="107974" cy="107951"/>
              </a:xfrm>
              <a:prstGeom prst="ellipse">
                <a:avLst/>
              </a:prstGeom>
              <a:noFill/>
              <a:ln w="25400" algn="ctr">
                <a:solidFill>
                  <a:srgbClr val="6F6FB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" name="TextBox 159">
                <a:extLst>
                  <a:ext uri="{FF2B5EF4-FFF2-40B4-BE49-F238E27FC236}">
                    <a16:creationId xmlns:a16="http://schemas.microsoft.com/office/drawing/2014/main" id="{8A8C614A-E385-5730-6350-DE8AF6BB8C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07231" y="1283613"/>
                <a:ext cx="511182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&gt;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80C684BC-E4CD-3AC2-3106-A955FC04D9B9}"/>
                  </a:ext>
                </a:extLst>
              </p:cNvPr>
              <p:cNvSpPr/>
              <p:nvPr/>
            </p:nvSpPr>
            <p:spPr bwMode="auto">
              <a:xfrm>
                <a:off x="6800880" y="1422550"/>
                <a:ext cx="107951" cy="10797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 dirty="0">
                  <a:noFill/>
                </a:endParaRPr>
              </a:p>
            </p:txBody>
          </p:sp>
          <p:sp>
            <p:nvSpPr>
              <p:cNvPr id="70" name="TextBox 161">
                <a:extLst>
                  <a:ext uri="{FF2B5EF4-FFF2-40B4-BE49-F238E27FC236}">
                    <a16:creationId xmlns:a16="http://schemas.microsoft.com/office/drawing/2014/main" id="{94126387-98A4-7AF3-0162-755CA5B2C9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54884" y="580590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FF</a:t>
                </a:r>
                <a:r>
                  <a:rPr lang="en-US" altLang="zh-CN" sz="1800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3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6DDC3311-1149-A8C1-F756-0CFBAF48A8FA}"/>
                  </a:ext>
                </a:extLst>
              </p:cNvPr>
              <p:cNvCxnSpPr/>
              <p:nvPr/>
            </p:nvCxnSpPr>
            <p:spPr bwMode="auto">
              <a:xfrm>
                <a:off x="6548465" y="1130384"/>
                <a:ext cx="36036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2D54C55A-9ED8-B0AF-8DA9-07E9C9AECB5C}"/>
                  </a:ext>
                </a:extLst>
              </p:cNvPr>
              <p:cNvCxnSpPr/>
              <p:nvPr/>
            </p:nvCxnSpPr>
            <p:spPr bwMode="auto">
              <a:xfrm>
                <a:off x="6397650" y="1478126"/>
                <a:ext cx="395293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2B9F1FBE-D497-9667-8BF7-D00C66E1C124}"/>
                  </a:ext>
                </a:extLst>
              </p:cNvPr>
              <p:cNvCxnSpPr/>
              <p:nvPr/>
            </p:nvCxnSpPr>
            <p:spPr bwMode="auto">
              <a:xfrm>
                <a:off x="6619903" y="1821103"/>
                <a:ext cx="28734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166">
                <a:extLst>
                  <a:ext uri="{FF2B5EF4-FFF2-40B4-BE49-F238E27FC236}">
                    <a16:creationId xmlns:a16="http://schemas.microsoft.com/office/drawing/2014/main" id="{BB2ACF4D-E798-B7E9-1AC2-67F0A8FC39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1858" y="1312988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CP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TextBox 167">
                <a:extLst>
                  <a:ext uri="{FF2B5EF4-FFF2-40B4-BE49-F238E27FC236}">
                    <a16:creationId xmlns:a16="http://schemas.microsoft.com/office/drawing/2014/main" id="{B1510E52-19CC-B43B-E965-10C3D619C8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5806" y="1636911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R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EC143492-48C9-009F-1A9F-0BAAC3CED692}"/>
                  </a:ext>
                </a:extLst>
              </p:cNvPr>
              <p:cNvCxnSpPr/>
              <p:nvPr/>
            </p:nvCxnSpPr>
            <p:spPr bwMode="auto">
              <a:xfrm>
                <a:off x="7748631" y="1203426"/>
                <a:ext cx="46831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8CB88472-391D-E6CB-9E04-D0B4D39994D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06593" y="582574"/>
                <a:ext cx="58277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957BF3BB-3F21-30E3-AEB8-B5452323B5F2}"/>
                  </a:ext>
                </a:extLst>
              </p:cNvPr>
              <p:cNvCxnSpPr/>
              <p:nvPr/>
            </p:nvCxnSpPr>
            <p:spPr bwMode="auto">
              <a:xfrm rot="5400000">
                <a:off x="3546366" y="1370152"/>
                <a:ext cx="900315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BD9EDFF9-F015-0019-F5CB-75C06393F5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06593" y="582573"/>
                <a:ext cx="0" cy="5478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C9EF6F35-F04D-E0AF-07D9-30A5036D33A1}"/>
                  </a:ext>
                </a:extLst>
              </p:cNvPr>
              <p:cNvSpPr/>
              <p:nvPr/>
            </p:nvSpPr>
            <p:spPr bwMode="auto">
              <a:xfrm>
                <a:off x="3641712" y="2192658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EB061C3C-A1F4-F31F-7B52-3D29280F2486}"/>
                  </a:ext>
                </a:extLst>
              </p:cNvPr>
              <p:cNvCxnSpPr/>
              <p:nvPr/>
            </p:nvCxnSpPr>
            <p:spPr bwMode="auto">
              <a:xfrm rot="5400000">
                <a:off x="6347586" y="2093420"/>
                <a:ext cx="539871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FD4AE59C-1BA8-5D42-74D8-7FC72B574410}"/>
                  </a:ext>
                </a:extLst>
              </p:cNvPr>
              <p:cNvCxnSpPr/>
              <p:nvPr/>
            </p:nvCxnSpPr>
            <p:spPr bwMode="auto">
              <a:xfrm>
                <a:off x="6608791" y="2372089"/>
                <a:ext cx="161927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E36E40DE-AF8A-E59C-F460-45E1F39326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665525" y="1203426"/>
                <a:ext cx="1" cy="15132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75C4C9C3-01C1-30BE-7746-8B356E1401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454662" y="943017"/>
                <a:ext cx="0" cy="17736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63FAD3C8-5946-9CDB-D331-B70E0DE67B99}"/>
                  </a:ext>
                </a:extLst>
              </p:cNvPr>
              <p:cNvCxnSpPr/>
              <p:nvPr/>
            </p:nvCxnSpPr>
            <p:spPr bwMode="auto">
              <a:xfrm rot="5400000">
                <a:off x="7467479" y="1959246"/>
                <a:ext cx="15132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755DB3F0-77A6-75C0-58A7-2DB2ECAFB109}"/>
                  </a:ext>
                </a:extLst>
              </p:cNvPr>
              <p:cNvSpPr/>
              <p:nvPr/>
            </p:nvSpPr>
            <p:spPr bwMode="auto">
              <a:xfrm>
                <a:off x="5426088" y="1176432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502C0C46-FF35-AF4E-4F10-8FB798337D93}"/>
                  </a:ext>
                </a:extLst>
              </p:cNvPr>
              <p:cNvSpPr/>
              <p:nvPr/>
            </p:nvSpPr>
            <p:spPr bwMode="auto">
              <a:xfrm>
                <a:off x="3638534" y="1452718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2" name="TextBox 190">
                <a:extLst>
                  <a:ext uri="{FF2B5EF4-FFF2-40B4-BE49-F238E27FC236}">
                    <a16:creationId xmlns:a16="http://schemas.microsoft.com/office/drawing/2014/main" id="{F3F4281E-89B4-109C-EAFC-BC070D0818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5009" y="2700775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1800" baseline="-25000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TextBox 191">
                <a:extLst>
                  <a:ext uri="{FF2B5EF4-FFF2-40B4-BE49-F238E27FC236}">
                    <a16:creationId xmlns:a16="http://schemas.microsoft.com/office/drawing/2014/main" id="{B7465C03-83A0-A1D3-EB5F-2D4742DC0C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4146" y="2737296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1800" baseline="-25000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TextBox 192">
                <a:extLst>
                  <a:ext uri="{FF2B5EF4-FFF2-40B4-BE49-F238E27FC236}">
                    <a16:creationId xmlns:a16="http://schemas.microsoft.com/office/drawing/2014/main" id="{0E0896DF-27F0-FB68-83C9-F1AB418AE6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21657" y="2700775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1800" baseline="-25000">
                    <a:latin typeface="Arial" panose="020B0604020202020204" pitchFamily="34" charset="0"/>
                    <a:ea typeface="宋体" panose="02010600030101010101" pitchFamily="2" charset="-122"/>
                  </a:rPr>
                  <a:t>3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42ED8620-B2E6-FB76-5A2D-76F63B63DD4A}"/>
                  </a:ext>
                </a:extLst>
              </p:cNvPr>
              <p:cNvSpPr/>
              <p:nvPr/>
            </p:nvSpPr>
            <p:spPr bwMode="auto">
              <a:xfrm>
                <a:off x="8196311" y="2349859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F27E198E-2B5E-B16B-2227-7A62BDCE5E7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032797" y="582574"/>
                <a:ext cx="1" cy="12472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27">
                <a:extLst>
                  <a:ext uri="{FF2B5EF4-FFF2-40B4-BE49-F238E27FC236}">
                    <a16:creationId xmlns:a16="http://schemas.microsoft.com/office/drawing/2014/main" id="{1F7F5DF0-1147-C7F3-A7AE-2D3B5D57D0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9175" y="723893"/>
                <a:ext cx="401643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3B80685C-75F7-5237-D3E5-38486C0201F8}"/>
                  </a:ext>
                </a:extLst>
              </p:cNvPr>
              <p:cNvSpPr/>
              <p:nvPr/>
            </p:nvSpPr>
            <p:spPr bwMode="auto">
              <a:xfrm>
                <a:off x="3970330" y="1101800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9" name="TextBox 127">
                <a:extLst>
                  <a:ext uri="{FF2B5EF4-FFF2-40B4-BE49-F238E27FC236}">
                    <a16:creationId xmlns:a16="http://schemas.microsoft.com/office/drawing/2014/main" id="{28C07285-3DAC-D55D-FF9C-C6F6F729FB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1882" y="1669560"/>
                <a:ext cx="4016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流程图: 延期 119">
                <a:extLst>
                  <a:ext uri="{FF2B5EF4-FFF2-40B4-BE49-F238E27FC236}">
                    <a16:creationId xmlns:a16="http://schemas.microsoft.com/office/drawing/2014/main" id="{F1B2C6A6-03F2-B6B9-BE16-38B82D02498F}"/>
                  </a:ext>
                </a:extLst>
              </p:cNvPr>
              <p:cNvSpPr/>
              <p:nvPr/>
            </p:nvSpPr>
            <p:spPr>
              <a:xfrm>
                <a:off x="5859480" y="869976"/>
                <a:ext cx="684221" cy="511290"/>
              </a:xfrm>
              <a:prstGeom prst="flowChartDelay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6FE7955F-3F40-B6DF-92AD-88610846687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454662" y="944606"/>
                <a:ext cx="4048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62E619D7-7646-A324-F4D0-2E1E88316C1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702038" y="2221243"/>
                <a:ext cx="19288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5770E43D-A269-806E-AB22-BFC17BF742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632465" y="1271703"/>
                <a:ext cx="0" cy="9479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EC62E0C2-82B6-C48B-C303-48A6980830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630877" y="1271704"/>
                <a:ext cx="247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7C2147FC-7984-4E6C-9998-B743BABF65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052604" y="1478128"/>
                <a:ext cx="0" cy="10924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E64E5379-FEC3-8178-D515-9D521B7B2C6D}"/>
                  </a:ext>
                </a:extLst>
              </p:cNvPr>
              <p:cNvCxnSpPr/>
              <p:nvPr/>
            </p:nvCxnSpPr>
            <p:spPr bwMode="auto">
              <a:xfrm>
                <a:off x="1723986" y="2549928"/>
                <a:ext cx="468001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A31E1836-D93C-8406-AEB7-F6088C646E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397650" y="1476539"/>
                <a:ext cx="0" cy="107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44" name="TextBox 127">
                <a:extLst>
                  <a:ext uri="{FF2B5EF4-FFF2-40B4-BE49-F238E27FC236}">
                    <a16:creationId xmlns:a16="http://schemas.microsoft.com/office/drawing/2014/main" id="{A7021E82-456D-083D-91CA-9F82195284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8856" y="2549928"/>
                <a:ext cx="876312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CKB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5" name="椭圆 6144">
                <a:extLst>
                  <a:ext uri="{FF2B5EF4-FFF2-40B4-BE49-F238E27FC236}">
                    <a16:creationId xmlns:a16="http://schemas.microsoft.com/office/drawing/2014/main" id="{42150F87-F921-F3E8-3D37-0C82AF62AFF6}"/>
                  </a:ext>
                </a:extLst>
              </p:cNvPr>
              <p:cNvSpPr/>
              <p:nvPr/>
            </p:nvSpPr>
            <p:spPr bwMode="auto">
              <a:xfrm>
                <a:off x="2024028" y="2522934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6146" name="直接连接符 6145">
                <a:extLst>
                  <a:ext uri="{FF2B5EF4-FFF2-40B4-BE49-F238E27FC236}">
                    <a16:creationId xmlns:a16="http://schemas.microsoft.com/office/drawing/2014/main" id="{8113ED49-5663-D020-4224-07F8A38F551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06593" y="1125621"/>
                <a:ext cx="200822" cy="28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Line 91">
              <a:extLst>
                <a:ext uri="{FF2B5EF4-FFF2-40B4-BE49-F238E27FC236}">
                  <a16:creationId xmlns:a16="http://schemas.microsoft.com/office/drawing/2014/main" id="{2C9467EC-7CC4-CFAC-7C59-EB5C29545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1" y="107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92">
              <a:extLst>
                <a:ext uri="{FF2B5EF4-FFF2-40B4-BE49-F238E27FC236}">
                  <a16:creationId xmlns:a16="http://schemas.microsoft.com/office/drawing/2014/main" id="{99871CAE-B423-D90D-C763-D21283E19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2" y="107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93">
              <a:extLst>
                <a:ext uri="{FF2B5EF4-FFF2-40B4-BE49-F238E27FC236}">
                  <a16:creationId xmlns:a16="http://schemas.microsoft.com/office/drawing/2014/main" id="{333DD383-67E0-6E22-E441-37A582620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6" y="107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7347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835025" y="806450"/>
            <a:ext cx="6437313" cy="46196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第</a:t>
            </a: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个计数器的状态转换表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9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五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</a:p>
        </p:txBody>
      </p:sp>
      <p:graphicFrame>
        <p:nvGraphicFramePr>
          <p:cNvPr id="104" name="Group 24"/>
          <p:cNvGraphicFramePr>
            <a:graphicFrameLocks noGrp="1"/>
          </p:cNvGraphicFramePr>
          <p:nvPr/>
        </p:nvGraphicFramePr>
        <p:xfrm>
          <a:off x="1082675" y="2930525"/>
          <a:ext cx="4576763" cy="2408238"/>
        </p:xfrm>
        <a:graphic>
          <a:graphicData uri="http://schemas.openxmlformats.org/drawingml/2006/table">
            <a:tbl>
              <a:tblPr/>
              <a:tblGrid>
                <a:gridCol w="138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1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9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中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FF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FF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的状态转换真值表</a:t>
                      </a: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顺序</a:t>
                      </a:r>
                    </a:p>
                  </a:txBody>
                  <a:tcPr marT="45726" marB="4572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 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 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endParaRPr kumimoji="0" lang="zh-CN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marT="45726" marB="4572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5" name="Text Box 8"/>
          <p:cNvSpPr txBox="1">
            <a:spLocks noChangeArrowheads="1"/>
          </p:cNvSpPr>
          <p:nvPr/>
        </p:nvSpPr>
        <p:spPr bwMode="auto">
          <a:xfrm>
            <a:off x="973138" y="5522913"/>
            <a:ext cx="8040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功能：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五进制计数器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可自启动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6" name="Group 23"/>
          <p:cNvGrpSpPr>
            <a:grpSpLocks/>
          </p:cNvGrpSpPr>
          <p:nvPr/>
        </p:nvGrpSpPr>
        <p:grpSpPr bwMode="auto">
          <a:xfrm>
            <a:off x="973138" y="1579563"/>
            <a:ext cx="8040687" cy="1187450"/>
            <a:chOff x="695" y="435"/>
            <a:chExt cx="5065" cy="748"/>
          </a:xfrm>
        </p:grpSpPr>
        <p:sp>
          <p:nvSpPr>
            <p:cNvPr id="57365" name="Text Box 8"/>
            <p:cNvSpPr txBox="1">
              <a:spLocks noChangeArrowheads="1"/>
            </p:cNvSpPr>
            <p:nvPr/>
          </p:nvSpPr>
          <p:spPr bwMode="auto">
            <a:xfrm>
              <a:off x="695" y="435"/>
              <a:ext cx="5065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CKB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CKB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366" name="Line 20"/>
            <p:cNvSpPr>
              <a:spLocks noChangeShapeType="1"/>
            </p:cNvSpPr>
            <p:nvPr/>
          </p:nvSpPr>
          <p:spPr bwMode="auto">
            <a:xfrm>
              <a:off x="1179" y="482"/>
              <a:ext cx="136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7" name="Line 21"/>
            <p:cNvSpPr>
              <a:spLocks noChangeShapeType="1"/>
            </p:cNvSpPr>
            <p:nvPr/>
          </p:nvSpPr>
          <p:spPr bwMode="auto">
            <a:xfrm>
              <a:off x="1406" y="482"/>
              <a:ext cx="136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8" name="Line 22"/>
            <p:cNvSpPr>
              <a:spLocks noChangeShapeType="1"/>
            </p:cNvSpPr>
            <p:nvPr/>
          </p:nvSpPr>
          <p:spPr bwMode="auto">
            <a:xfrm>
              <a:off x="1179" y="709"/>
              <a:ext cx="136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8371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五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</a:p>
        </p:txBody>
      </p:sp>
      <p:graphicFrame>
        <p:nvGraphicFramePr>
          <p:cNvPr id="14" name="Group 241"/>
          <p:cNvGraphicFramePr>
            <a:graphicFrameLocks noGrp="1"/>
          </p:cNvGraphicFramePr>
          <p:nvPr/>
        </p:nvGraphicFramePr>
        <p:xfrm>
          <a:off x="684213" y="765175"/>
          <a:ext cx="8472487" cy="3779836"/>
        </p:xfrm>
        <a:graphic>
          <a:graphicData uri="http://schemas.openxmlformats.org/drawingml/2006/table">
            <a:tbl>
              <a:tblPr/>
              <a:tblGrid>
                <a:gridCol w="1722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3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74LS290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R0(1)  R0(2)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R9(1)  R9(2)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CKA CKB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=0000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=1001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3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R0(1)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·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R0(2)=0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R9(1)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·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R9(2)=0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↓   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二进制计数（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输出）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↓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五进制计数（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输出）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↓   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8421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码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十进制计数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↓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5421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码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十进制计数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9395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五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</a:p>
        </p:txBody>
      </p:sp>
      <p:graphicFrame>
        <p:nvGraphicFramePr>
          <p:cNvPr id="8" name="Group 31"/>
          <p:cNvGraphicFramePr>
            <a:graphicFrameLocks noGrp="1"/>
          </p:cNvGraphicFramePr>
          <p:nvPr/>
        </p:nvGraphicFramePr>
        <p:xfrm>
          <a:off x="1066800" y="1952625"/>
          <a:ext cx="3178175" cy="4329113"/>
        </p:xfrm>
        <a:graphic>
          <a:graphicData uri="http://schemas.openxmlformats.org/drawingml/2006/table">
            <a:tbl>
              <a:tblPr/>
              <a:tblGrid>
                <a:gridCol w="115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8421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码计数输出</a:t>
                      </a: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2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COUNT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OUTPUT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01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Group 35"/>
          <p:cNvGraphicFramePr>
            <a:graphicFrameLocks noGrp="1"/>
          </p:cNvGraphicFramePr>
          <p:nvPr/>
        </p:nvGraphicFramePr>
        <p:xfrm>
          <a:off x="5557838" y="1916113"/>
          <a:ext cx="2663825" cy="4329112"/>
        </p:xfrm>
        <a:graphic>
          <a:graphicData uri="http://schemas.openxmlformats.org/drawingml/2006/table">
            <a:tbl>
              <a:tblPr/>
              <a:tblGrid>
                <a:gridCol w="1157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5421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码计数输出</a:t>
                      </a: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2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COUNT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OUTPUT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01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1   1   0   0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9421" name="矩形 1"/>
          <p:cNvSpPr>
            <a:spLocks noChangeArrowheads="1"/>
          </p:cNvSpPr>
          <p:nvPr/>
        </p:nvSpPr>
        <p:spPr bwMode="auto">
          <a:xfrm>
            <a:off x="1038225" y="1143000"/>
            <a:ext cx="6489700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构成十进制计数器的状态变化规律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常见的集成计数器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60413" y="512763"/>
            <a:ext cx="825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集成计数器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同步、异步；二进制计数器、十进制计数器</a:t>
            </a:r>
          </a:p>
        </p:txBody>
      </p:sp>
      <p:graphicFrame>
        <p:nvGraphicFramePr>
          <p:cNvPr id="12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5321"/>
              </p:ext>
            </p:extLst>
          </p:nvPr>
        </p:nvGraphicFramePr>
        <p:xfrm>
          <a:off x="884238" y="1376363"/>
          <a:ext cx="7780337" cy="5121275"/>
        </p:xfrm>
        <a:graphic>
          <a:graphicData uri="http://schemas.openxmlformats.org/drawingml/2006/table">
            <a:tbl>
              <a:tblPr/>
              <a:tblGrid>
                <a:gridCol w="1065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5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几种常用的集成计数器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脉冲引入方式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型号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计数模式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清零方式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预置数方式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74LS160 (74160)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74LS161 (74161)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74LS162 (74162)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74LS163 (74163)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74LS190 (74190)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74LS191 (74191)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74LS192 (74192)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74LS193 (74193)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单时钟十进制可逆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双时钟十进制可逆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74LS290 (74290)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74LS293 (74293)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五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八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十六进制加法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251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0419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7.2.4 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计数器的任意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85875" y="836613"/>
            <a:ext cx="78581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进制中规模集成计数器，实现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若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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只需一片；反之需多片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84238" y="1736725"/>
            <a:ext cx="825976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反馈清零法</a:t>
            </a:r>
            <a:r>
              <a:rPr lang="en-US" altLang="zh-CN" sz="2000" b="1" dirty="0">
                <a:latin typeface="Arial" panose="020B0604020202020204" pitchFamily="34" charset="0"/>
                <a:ea typeface="楷体_GB2312" pitchFamily="49" charset="-122"/>
              </a:rPr>
              <a:t>(</a:t>
            </a:r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同步复位、异步复位</a:t>
            </a:r>
            <a:r>
              <a:rPr lang="en-US" altLang="zh-CN" sz="2000" b="1" dirty="0">
                <a:latin typeface="Arial" panose="020B0604020202020204" pitchFamily="34" charset="0"/>
                <a:ea typeface="楷体_GB2312" pitchFamily="49" charset="-122"/>
              </a:rPr>
              <a:t>)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检测计数器的指定状态，反馈到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MSI 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的复位端，强制进入全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状态</a:t>
            </a:r>
          </a:p>
          <a:p>
            <a:pPr eaLnBrk="1" hangingPunct="1">
              <a:buClrTx/>
              <a:buFontTx/>
              <a:buNone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用异步清零设计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进制计数器的步骤：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被检测的状态短暂存在，应属无效状态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(1) 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写出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进制计数器的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2000" baseline="-25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状态的编码</a:t>
            </a:r>
            <a:endParaRPr lang="en-US" altLang="zh-CN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若是同步复位，取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N-1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状态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求反馈逻辑</a:t>
            </a:r>
            <a:endParaRPr lang="en-US" altLang="zh-CN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-9525" eaLnBrk="1" hangingPunct="1">
              <a:buClrTx/>
              <a:buFontTx/>
              <a:buNone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清零信号低有效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——S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状态编码中值为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的各位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与非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-9525" eaLnBrk="1" hangingPunct="1">
              <a:buClrTx/>
              <a:buFontTx/>
              <a:buNone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清零信号高有效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——S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状态编码中值为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的各位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(3) 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画逻辑图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——CLK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及反馈控制的连接、相关控制端的连接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644900"/>
            <a:ext cx="7092950" cy="302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6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7.3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74LS163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构成十二进制计数器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Text Box 8">
            <a:extLst>
              <a:ext uri="{FF2B5EF4-FFF2-40B4-BE49-F238E27FC236}">
                <a16:creationId xmlns:a16="http://schemas.microsoft.com/office/drawing/2014/main" id="{049C9292-DEA1-77B3-83D5-072D34C62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99" y="779241"/>
            <a:ext cx="8150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74LS163——</a:t>
            </a:r>
            <a:r>
              <a:rPr lang="zh-CN" altLang="en-US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同步清零的</a:t>
            </a:r>
            <a:r>
              <a:rPr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位同步二进制计数器</a:t>
            </a:r>
            <a:endParaRPr lang="en-US" altLang="zh-CN" sz="200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0E448B8D-B79B-238D-84B1-7EBBE7F5E597}"/>
              </a:ext>
            </a:extLst>
          </p:cNvPr>
          <p:cNvGrpSpPr>
            <a:grpSpLocks/>
          </p:cNvGrpSpPr>
          <p:nvPr/>
        </p:nvGrpSpPr>
        <p:grpSpPr bwMode="auto">
          <a:xfrm>
            <a:off x="838629" y="1179352"/>
            <a:ext cx="8259762" cy="2341563"/>
            <a:chOff x="557" y="981"/>
            <a:chExt cx="5203" cy="1475"/>
          </a:xfrm>
        </p:grpSpPr>
        <p:sp>
          <p:nvSpPr>
            <p:cNvPr id="4" name="Text Box 4">
              <a:extLst>
                <a:ext uri="{FF2B5EF4-FFF2-40B4-BE49-F238E27FC236}">
                  <a16:creationId xmlns:a16="http://schemas.microsoft.com/office/drawing/2014/main" id="{3759128D-481B-98D0-25CB-200D4B59F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" y="981"/>
              <a:ext cx="5203" cy="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74LS163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是同步清零，</a:t>
              </a:r>
              <a:endPara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0" indent="0">
                <a:lnSpc>
                  <a:spcPct val="150000"/>
                </a:lnSpc>
                <a:spcBef>
                  <a:spcPct val="0"/>
                </a:spcBef>
                <a:buClr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    </a:t>
              </a: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十二进制计数器的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N-1</a:t>
              </a: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的状态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=1011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(2) </a:t>
              </a: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求反馈逻辑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复位信号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MR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低有效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MR=Q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(3) </a:t>
              </a: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画逻辑图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——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     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为使计数器正常工作，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ENP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ENT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LOAD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都接高电平</a:t>
              </a:r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BFD171EA-FB5B-9BE3-41DF-9B7BCBED0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7" y="1645"/>
              <a:ext cx="5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6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2467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7.4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74LS290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构成八进制计数器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835025" y="807246"/>
            <a:ext cx="8259762" cy="290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74LS290——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异步清零的，二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五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十进制异步计数器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先把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74LS290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接成十进制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8421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码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计数器形式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——CKA=CLK, CKB= Q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74LS290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是异步清零，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写出八进制计数器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的状态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=1000</a:t>
            </a: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求反馈逻辑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复位信号高有效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：反馈输出为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，取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01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=R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02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R9(1)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R9(2)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接无效信号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低电平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画逻辑图</a:t>
            </a:r>
          </a:p>
        </p:txBody>
      </p:sp>
      <p:pic>
        <p:nvPicPr>
          <p:cNvPr id="18" name="Picture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3665538"/>
            <a:ext cx="4751388" cy="314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7.1.2 </a:t>
            </a:r>
            <a:r>
              <a:rPr lang="zh-CN" altLang="en-US" sz="2400">
                <a:latin typeface="微软雅黑" panose="020B0503020204020204" pitchFamily="34" charset="-122"/>
              </a:rPr>
              <a:t>锁存器</a:t>
            </a:r>
          </a:p>
        </p:txBody>
      </p:sp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992188" y="188913"/>
            <a:ext cx="4900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7.1.2 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锁存器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9138" y="765175"/>
            <a:ext cx="4681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zh-CN" sz="20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锁存器</a:t>
            </a:r>
            <a:r>
              <a:rPr lang="zh-CN" altLang="zh-CN" sz="2000">
                <a:latin typeface="Arial" panose="020B0604020202020204" pitchFamily="34" charset="0"/>
                <a:ea typeface="宋体" panose="02010600030101010101" pitchFamily="2" charset="-122"/>
              </a:rPr>
              <a:t>能够实现对输入数据的锁存。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723900" y="1196975"/>
            <a:ext cx="47847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74LS373——</a:t>
            </a:r>
          </a:p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具有三态输出的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位锁存器。</a:t>
            </a:r>
          </a:p>
        </p:txBody>
      </p:sp>
      <p:sp>
        <p:nvSpPr>
          <p:cNvPr id="92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200" name="对象 3"/>
          <p:cNvGraphicFramePr>
            <a:graphicFrameLocks noChangeAspect="1"/>
          </p:cNvGraphicFramePr>
          <p:nvPr/>
        </p:nvGraphicFramePr>
        <p:xfrm>
          <a:off x="790575" y="4041775"/>
          <a:ext cx="8281988" cy="277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546745" imgH="1856333" progId="Visio.Drawing.11">
                  <p:embed/>
                </p:oleObj>
              </mc:Choice>
              <mc:Fallback>
                <p:oleObj name="Visio" r:id="rId2" imgW="5546745" imgH="1856333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4041775"/>
                        <a:ext cx="8281988" cy="277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Group 234"/>
          <p:cNvGraphicFramePr>
            <a:graphicFrameLocks noGrp="1"/>
          </p:cNvGraphicFramePr>
          <p:nvPr/>
        </p:nvGraphicFramePr>
        <p:xfrm>
          <a:off x="5003800" y="1125538"/>
          <a:ext cx="3963989" cy="2554289"/>
        </p:xfrm>
        <a:graphic>
          <a:graphicData uri="http://schemas.openxmlformats.org/drawingml/2006/table">
            <a:tbl>
              <a:tblPr/>
              <a:tblGrid>
                <a:gridCol w="1169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2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74LS373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676" marB="45676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5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LE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5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透明方式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锁存方式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高阻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019925" y="1609725"/>
          <a:ext cx="395288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53780" imgH="215713" progId="Equation.3">
                  <p:embed/>
                </p:oleObj>
              </mc:Choice>
              <mc:Fallback>
                <p:oleObj name="公式" r:id="rId4" imgW="253780" imgH="215713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1609725"/>
                        <a:ext cx="395288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59" name="组合 2"/>
          <p:cNvGrpSpPr>
            <a:grpSpLocks/>
          </p:cNvGrpSpPr>
          <p:nvPr/>
        </p:nvGrpSpPr>
        <p:grpSpPr bwMode="auto">
          <a:xfrm>
            <a:off x="992188" y="2020888"/>
            <a:ext cx="3114675" cy="1876425"/>
            <a:chOff x="992188" y="2020888"/>
            <a:chExt cx="3114675" cy="1876425"/>
          </a:xfrm>
        </p:grpSpPr>
        <p:graphicFrame>
          <p:nvGraphicFramePr>
            <p:cNvPr id="9260" name="Object 16"/>
            <p:cNvGraphicFramePr>
              <a:graphicFrameLocks noChangeAspect="1"/>
            </p:cNvGraphicFramePr>
            <p:nvPr/>
          </p:nvGraphicFramePr>
          <p:xfrm>
            <a:off x="992188" y="2020888"/>
            <a:ext cx="3114675" cy="1876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2985816" imgH="1794518" progId="Visio.Drawing.11">
                    <p:embed/>
                  </p:oleObj>
                </mc:Choice>
                <mc:Fallback>
                  <p:oleObj name="Visio" r:id="rId6" imgW="2985816" imgH="1794518" progId="Visio.Drawing.11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2188" y="2020888"/>
                          <a:ext cx="3114675" cy="1876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61" name="矩形 1"/>
            <p:cNvSpPr>
              <a:spLocks noChangeArrowheads="1"/>
            </p:cNvSpPr>
            <p:nvPr/>
          </p:nvSpPr>
          <p:spPr bwMode="auto">
            <a:xfrm>
              <a:off x="1941182" y="2744924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74LS373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827584" y="80628"/>
            <a:ext cx="8259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反馈预置数法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84238" y="499336"/>
            <a:ext cx="8259762" cy="635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eaLnBrk="1" hangingPunct="1">
              <a:spcBef>
                <a:spcPct val="10000"/>
              </a:spcBef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反馈预置数法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同步置数、异步置数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15963" indent="-355600" eaLnBrk="1" hangingPunct="1">
              <a:spcBef>
                <a:spcPct val="1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检测计数器的指定状态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5963" indent="-355600" eaLnBrk="1" hangingPunct="1">
              <a:spcBef>
                <a:spcPct val="1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反馈到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MSI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的预置数端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5963" indent="-355600" eaLnBrk="1" hangingPunct="1">
              <a:spcBef>
                <a:spcPct val="1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装入特定数据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同步预置数设计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进制计数器的步骤：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3900" eaLnBrk="1" hangingPunct="1">
              <a:spcBef>
                <a:spcPct val="10000"/>
              </a:spcBef>
              <a:buAutoNum type="arabicParenBoth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进制计数器的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状态的编码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0" eaLnBrk="1" hangingPunct="1">
              <a:spcBef>
                <a:spcPct val="10000"/>
              </a:spcBef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若是异步预置数，取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22300" indent="-355600" eaLnBrk="1" hangingPunct="1">
              <a:spcBef>
                <a:spcPct val="10000"/>
              </a:spcBef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求反馈逻辑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-269875" eaLnBrk="1" hangingPunct="1">
              <a:spcBef>
                <a:spcPct val="1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预置数信号低有效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360363" eaLnBrk="1" hangingPunct="1">
              <a:spcBef>
                <a:spcPct val="1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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的编码是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从小到大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的顺序：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0" eaLnBrk="1" hangingPunct="1">
              <a:spcBef>
                <a:spcPct val="10000"/>
              </a:spcBef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状态编码中值为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的各位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“与非”；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360363" eaLnBrk="1" hangingPunct="1">
              <a:spcBef>
                <a:spcPct val="1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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的编码不是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从小到大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的顺序：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6200" indent="0" eaLnBrk="1" hangingPunct="1">
              <a:spcBef>
                <a:spcPct val="10000"/>
              </a:spcBef>
              <a:defRPr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则设计反馈逻辑时，所有的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都要参与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6200" indent="0" eaLnBrk="1" hangingPunct="1">
              <a:spcBef>
                <a:spcPct val="10000"/>
              </a:spcBef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编码中值为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的各位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与值为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的各位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的非进行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与非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985838" indent="-269875" eaLnBrk="1" hangingPunct="1">
              <a:spcBef>
                <a:spcPct val="1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预置数信号高有效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360363" eaLnBrk="1" hangingPunct="1">
              <a:spcBef>
                <a:spcPct val="1000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状态编码中相应位进行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622300" indent="-355600" eaLnBrk="1" hangingPunct="1">
              <a:spcBef>
                <a:spcPct val="10000"/>
              </a:spcBef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画逻辑图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5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4515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84238" y="733425"/>
            <a:ext cx="825976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74LS161——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异步清零、同步预置数，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4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位二进制计数器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buClrTx/>
              <a:buFontTx/>
              <a:buAutoNum type="arabicParenBoth"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预置为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方式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计数器计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个脉冲后，就预置为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1176338" y="3619500"/>
            <a:ext cx="7104074" cy="457200"/>
            <a:chOff x="741" y="2092"/>
            <a:chExt cx="5019" cy="288"/>
          </a:xfrm>
        </p:grpSpPr>
        <p:sp>
          <p:nvSpPr>
            <p:cNvPr id="64573" name="Text Box 4"/>
            <p:cNvSpPr txBox="1">
              <a:spLocks noChangeArrowheads="1"/>
            </p:cNvSpPr>
            <p:nvPr/>
          </p:nvSpPr>
          <p:spPr bwMode="auto">
            <a:xfrm>
              <a:off x="741" y="2092"/>
              <a:ext cx="50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9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=1001</a:t>
              </a:r>
              <a:r>
                <a:rPr lang="zh-CN" altLang="en-US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，反馈逻辑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74" name="Line 68"/>
            <p:cNvSpPr>
              <a:spLocks noChangeShapeType="1"/>
            </p:cNvSpPr>
            <p:nvPr/>
          </p:nvSpPr>
          <p:spPr bwMode="auto">
            <a:xfrm>
              <a:off x="2712" y="2137"/>
              <a:ext cx="575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5" name="Line 69"/>
            <p:cNvSpPr>
              <a:spLocks noChangeShapeType="1"/>
            </p:cNvSpPr>
            <p:nvPr/>
          </p:nvSpPr>
          <p:spPr bwMode="auto">
            <a:xfrm>
              <a:off x="3445" y="2137"/>
              <a:ext cx="437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73"/>
          <p:cNvGrpSpPr>
            <a:grpSpLocks/>
          </p:cNvGrpSpPr>
          <p:nvPr/>
        </p:nvGrpSpPr>
        <p:grpSpPr bwMode="auto">
          <a:xfrm>
            <a:off x="2087563" y="4270375"/>
            <a:ext cx="4543425" cy="2435225"/>
            <a:chOff x="1315" y="2614"/>
            <a:chExt cx="2862" cy="1534"/>
          </a:xfrm>
        </p:grpSpPr>
        <p:sp>
          <p:nvSpPr>
            <p:cNvPr id="10" name="矩形 9"/>
            <p:cNvSpPr/>
            <p:nvPr/>
          </p:nvSpPr>
          <p:spPr bwMode="auto">
            <a:xfrm>
              <a:off x="2055" y="3000"/>
              <a:ext cx="1681" cy="7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4521" name="TextBox 14"/>
            <p:cNvSpPr txBox="1">
              <a:spLocks noChangeArrowheads="1"/>
            </p:cNvSpPr>
            <p:nvPr/>
          </p:nvSpPr>
          <p:spPr bwMode="auto">
            <a:xfrm>
              <a:off x="2400" y="3251"/>
              <a:ext cx="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endParaRPr lang="zh-CN" altLang="en-US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22" name="TextBox 47"/>
            <p:cNvSpPr txBox="1">
              <a:spLocks noChangeArrowheads="1"/>
            </p:cNvSpPr>
            <p:nvPr/>
          </p:nvSpPr>
          <p:spPr bwMode="auto">
            <a:xfrm>
              <a:off x="2623" y="3552"/>
              <a:ext cx="322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 bwMode="auto">
            <a:xfrm rot="5400000">
              <a:off x="2448" y="3867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auto">
            <a:xfrm rot="5400000">
              <a:off x="2694" y="3867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auto">
            <a:xfrm rot="5400000">
              <a:off x="2939" y="3867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auto">
            <a:xfrm rot="5400000">
              <a:off x="3184" y="3867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27" name="TextBox 47"/>
            <p:cNvSpPr txBox="1">
              <a:spLocks noChangeArrowheads="1"/>
            </p:cNvSpPr>
            <p:nvPr/>
          </p:nvSpPr>
          <p:spPr bwMode="auto">
            <a:xfrm>
              <a:off x="2377" y="3552"/>
              <a:ext cx="323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28" name="TextBox 47"/>
            <p:cNvSpPr txBox="1">
              <a:spLocks noChangeArrowheads="1"/>
            </p:cNvSpPr>
            <p:nvPr/>
          </p:nvSpPr>
          <p:spPr bwMode="auto">
            <a:xfrm>
              <a:off x="2868" y="3552"/>
              <a:ext cx="323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29" name="TextBox 47"/>
            <p:cNvSpPr txBox="1">
              <a:spLocks noChangeArrowheads="1"/>
            </p:cNvSpPr>
            <p:nvPr/>
          </p:nvSpPr>
          <p:spPr bwMode="auto">
            <a:xfrm>
              <a:off x="3114" y="3552"/>
              <a:ext cx="322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30" name="TextBox 52"/>
            <p:cNvSpPr txBox="1">
              <a:spLocks noChangeArrowheads="1"/>
            </p:cNvSpPr>
            <p:nvPr/>
          </p:nvSpPr>
          <p:spPr bwMode="auto">
            <a:xfrm>
              <a:off x="1986" y="3480"/>
              <a:ext cx="5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 bwMode="auto">
            <a:xfrm>
              <a:off x="1709" y="3598"/>
              <a:ext cx="34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32" name="TextBox 54"/>
            <p:cNvSpPr txBox="1">
              <a:spLocks noChangeArrowheads="1"/>
            </p:cNvSpPr>
            <p:nvPr/>
          </p:nvSpPr>
          <p:spPr bwMode="auto">
            <a:xfrm>
              <a:off x="2029" y="3294"/>
              <a:ext cx="5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ENT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3" name="直接连接符 22"/>
            <p:cNvCxnSpPr>
              <a:cxnSpLocks/>
            </p:cNvCxnSpPr>
            <p:nvPr/>
          </p:nvCxnSpPr>
          <p:spPr bwMode="auto">
            <a:xfrm>
              <a:off x="1805" y="3390"/>
              <a:ext cx="2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34" name="TextBox 56"/>
            <p:cNvSpPr txBox="1">
              <a:spLocks noChangeArrowheads="1"/>
            </p:cNvSpPr>
            <p:nvPr/>
          </p:nvSpPr>
          <p:spPr bwMode="auto">
            <a:xfrm>
              <a:off x="2029" y="3078"/>
              <a:ext cx="5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ENP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737" y="3552"/>
              <a:ext cx="68" cy="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4536" name="TextBox 47"/>
            <p:cNvSpPr txBox="1">
              <a:spLocks noChangeArrowheads="1"/>
            </p:cNvSpPr>
            <p:nvPr/>
          </p:nvSpPr>
          <p:spPr bwMode="auto">
            <a:xfrm>
              <a:off x="3390" y="3463"/>
              <a:ext cx="3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MR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737" y="3365"/>
              <a:ext cx="68" cy="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4538" name="TextBox 47"/>
            <p:cNvSpPr txBox="1">
              <a:spLocks noChangeArrowheads="1"/>
            </p:cNvSpPr>
            <p:nvPr/>
          </p:nvSpPr>
          <p:spPr bwMode="auto">
            <a:xfrm>
              <a:off x="3152" y="3276"/>
              <a:ext cx="60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LOAD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39" name="TextBox 47"/>
            <p:cNvSpPr txBox="1">
              <a:spLocks noChangeArrowheads="1"/>
            </p:cNvSpPr>
            <p:nvPr/>
          </p:nvSpPr>
          <p:spPr bwMode="auto">
            <a:xfrm>
              <a:off x="3272" y="3069"/>
              <a:ext cx="4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RCO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 bwMode="auto">
            <a:xfrm>
              <a:off x="3742" y="3181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cxnSpLocks/>
            </p:cNvCxnSpPr>
            <p:nvPr/>
          </p:nvCxnSpPr>
          <p:spPr bwMode="auto">
            <a:xfrm>
              <a:off x="3805" y="3397"/>
              <a:ext cx="25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 bwMode="auto">
            <a:xfrm>
              <a:off x="3805" y="3575"/>
              <a:ext cx="159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43" name="TextBox 47"/>
            <p:cNvSpPr txBox="1">
              <a:spLocks noChangeArrowheads="1"/>
            </p:cNvSpPr>
            <p:nvPr/>
          </p:nvSpPr>
          <p:spPr bwMode="auto">
            <a:xfrm>
              <a:off x="2599" y="2974"/>
              <a:ext cx="32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 bwMode="auto">
            <a:xfrm rot="5400000">
              <a:off x="2323" y="2806"/>
              <a:ext cx="38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 bwMode="auto">
            <a:xfrm rot="5400000">
              <a:off x="2569" y="2806"/>
              <a:ext cx="38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 bwMode="auto">
            <a:xfrm rot="5400000">
              <a:off x="2814" y="2806"/>
              <a:ext cx="38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 bwMode="auto">
            <a:xfrm rot="5400000">
              <a:off x="3059" y="2806"/>
              <a:ext cx="38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48" name="TextBox 47"/>
            <p:cNvSpPr txBox="1">
              <a:spLocks noChangeArrowheads="1"/>
            </p:cNvSpPr>
            <p:nvPr/>
          </p:nvSpPr>
          <p:spPr bwMode="auto">
            <a:xfrm>
              <a:off x="2354" y="2974"/>
              <a:ext cx="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49" name="TextBox 71"/>
            <p:cNvSpPr txBox="1">
              <a:spLocks noChangeArrowheads="1"/>
            </p:cNvSpPr>
            <p:nvPr/>
          </p:nvSpPr>
          <p:spPr bwMode="auto">
            <a:xfrm>
              <a:off x="2846" y="2974"/>
              <a:ext cx="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50" name="TextBox 47"/>
            <p:cNvSpPr txBox="1">
              <a:spLocks noChangeArrowheads="1"/>
            </p:cNvSpPr>
            <p:nvPr/>
          </p:nvSpPr>
          <p:spPr bwMode="auto">
            <a:xfrm>
              <a:off x="3091" y="2974"/>
              <a:ext cx="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51" name="TextBox 79"/>
            <p:cNvSpPr txBox="1">
              <a:spLocks noChangeArrowheads="1"/>
            </p:cNvSpPr>
            <p:nvPr/>
          </p:nvSpPr>
          <p:spPr bwMode="auto">
            <a:xfrm>
              <a:off x="1315" y="3480"/>
              <a:ext cx="53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2" name="直接连接符 41"/>
            <p:cNvCxnSpPr>
              <a:cxnSpLocks/>
            </p:cNvCxnSpPr>
            <p:nvPr/>
          </p:nvCxnSpPr>
          <p:spPr bwMode="auto">
            <a:xfrm>
              <a:off x="4058" y="2770"/>
              <a:ext cx="0" cy="6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53" name="TextBox 47"/>
            <p:cNvSpPr txBox="1">
              <a:spLocks noChangeArrowheads="1"/>
            </p:cNvSpPr>
            <p:nvPr/>
          </p:nvSpPr>
          <p:spPr bwMode="auto">
            <a:xfrm>
              <a:off x="3855" y="3475"/>
              <a:ext cx="322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流程图: 延期 43"/>
            <p:cNvSpPr/>
            <p:nvPr/>
          </p:nvSpPr>
          <p:spPr>
            <a:xfrm>
              <a:off x="3459" y="2655"/>
              <a:ext cx="323" cy="276"/>
            </a:xfrm>
            <a:prstGeom prst="flowChartDelay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782" y="2747"/>
              <a:ext cx="68" cy="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 bwMode="auto">
            <a:xfrm>
              <a:off x="3854" y="2770"/>
              <a:ext cx="20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 bwMode="auto">
            <a:xfrm>
              <a:off x="3252" y="2738"/>
              <a:ext cx="20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cxnSpLocks/>
              <a:stCxn id="50" idx="6"/>
            </p:cNvCxnSpPr>
            <p:nvPr/>
          </p:nvCxnSpPr>
          <p:spPr bwMode="auto">
            <a:xfrm>
              <a:off x="2532" y="2849"/>
              <a:ext cx="923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3238" y="2716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498" y="2832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>
              <a:cxnSpLocks/>
            </p:cNvCxnSpPr>
            <p:nvPr/>
          </p:nvCxnSpPr>
          <p:spPr bwMode="auto">
            <a:xfrm>
              <a:off x="1805" y="3023"/>
              <a:ext cx="0" cy="3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/>
            <p:cNvSpPr/>
            <p:nvPr/>
          </p:nvSpPr>
          <p:spPr>
            <a:xfrm>
              <a:off x="1791" y="3164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4563" name="TextBox 47"/>
            <p:cNvSpPr txBox="1">
              <a:spLocks noChangeArrowheads="1"/>
            </p:cNvSpPr>
            <p:nvPr/>
          </p:nvSpPr>
          <p:spPr bwMode="auto">
            <a:xfrm>
              <a:off x="1660" y="2816"/>
              <a:ext cx="323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54" name="直接连接符 53"/>
            <p:cNvCxnSpPr>
              <a:cxnSpLocks/>
              <a:stCxn id="52" idx="6"/>
            </p:cNvCxnSpPr>
            <p:nvPr/>
          </p:nvCxnSpPr>
          <p:spPr bwMode="auto">
            <a:xfrm>
              <a:off x="1825" y="3181"/>
              <a:ext cx="231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cxnSpLocks/>
            </p:cNvCxnSpPr>
            <p:nvPr/>
          </p:nvCxnSpPr>
          <p:spPr bwMode="auto">
            <a:xfrm>
              <a:off x="2538" y="3956"/>
              <a:ext cx="82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cxnSpLocks/>
            </p:cNvCxnSpPr>
            <p:nvPr/>
          </p:nvCxnSpPr>
          <p:spPr bwMode="auto">
            <a:xfrm>
              <a:off x="3368" y="3956"/>
              <a:ext cx="0" cy="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 bwMode="auto">
            <a:xfrm>
              <a:off x="3298" y="4147"/>
              <a:ext cx="136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/>
            <p:cNvSpPr/>
            <p:nvPr/>
          </p:nvSpPr>
          <p:spPr>
            <a:xfrm>
              <a:off x="2769" y="3940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011" y="3940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258" y="3943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61" name="直接连接符 62"/>
            <p:cNvCxnSpPr/>
            <p:nvPr/>
          </p:nvCxnSpPr>
          <p:spPr bwMode="auto">
            <a:xfrm>
              <a:off x="3492" y="3498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2"/>
            <p:cNvCxnSpPr/>
            <p:nvPr/>
          </p:nvCxnSpPr>
          <p:spPr bwMode="auto">
            <a:xfrm>
              <a:off x="3311" y="3317"/>
              <a:ext cx="38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3" name="Object 76"/>
          <p:cNvGraphicFramePr>
            <a:graphicFrameLocks noChangeAspect="1"/>
          </p:cNvGraphicFramePr>
          <p:nvPr/>
        </p:nvGraphicFramePr>
        <p:xfrm>
          <a:off x="1439863" y="1719263"/>
          <a:ext cx="6156325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424601" imgH="1206603" progId="Visio.Drawing.11">
                  <p:embed/>
                </p:oleObj>
              </mc:Choice>
              <mc:Fallback>
                <p:oleObj name="Visio" r:id="rId2" imgW="4424601" imgH="1206603" progId="Visio.Drawing.11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1719263"/>
                        <a:ext cx="6156325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5539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Text Box 4"/>
          <p:cNvSpPr txBox="1">
            <a:spLocks noChangeArrowheads="1"/>
          </p:cNvSpPr>
          <p:nvPr/>
        </p:nvSpPr>
        <p:spPr bwMode="auto">
          <a:xfrm>
            <a:off x="884238" y="884238"/>
            <a:ext cx="825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AutoNum type="arabicParenBoth" startAt="2"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预置为最小数方式</a:t>
            </a:r>
          </a:p>
        </p:txBody>
      </p:sp>
      <p:grpSp>
        <p:nvGrpSpPr>
          <p:cNvPr id="65" name="Group 66"/>
          <p:cNvGrpSpPr>
            <a:grpSpLocks/>
          </p:cNvGrpSpPr>
          <p:nvPr/>
        </p:nvGrpSpPr>
        <p:grpSpPr bwMode="auto">
          <a:xfrm>
            <a:off x="1103313" y="1387475"/>
            <a:ext cx="8040687" cy="822325"/>
            <a:chOff x="695" y="640"/>
            <a:chExt cx="5065" cy="518"/>
          </a:xfrm>
        </p:grpSpPr>
        <p:sp>
          <p:nvSpPr>
            <p:cNvPr id="65543" name="Text Box 8"/>
            <p:cNvSpPr txBox="1">
              <a:spLocks noChangeArrowheads="1"/>
            </p:cNvSpPr>
            <p:nvPr/>
          </p:nvSpPr>
          <p:spPr bwMode="auto">
            <a:xfrm>
              <a:off x="695" y="640"/>
              <a:ext cx="5065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用进位输出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RCO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完成预置数操作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——Q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=1111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RCO=1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，反相后送给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LOAD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，预置数据为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=0110</a:t>
              </a:r>
            </a:p>
          </p:txBody>
        </p:sp>
        <p:sp>
          <p:nvSpPr>
            <p:cNvPr id="65544" name="Line 65"/>
            <p:cNvSpPr>
              <a:spLocks noChangeShapeType="1"/>
            </p:cNvSpPr>
            <p:nvPr/>
          </p:nvSpPr>
          <p:spPr bwMode="auto">
            <a:xfrm>
              <a:off x="2562" y="913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68" name="Object 67"/>
          <p:cNvGraphicFramePr>
            <a:graphicFrameLocks noChangeAspect="1"/>
          </p:cNvGraphicFramePr>
          <p:nvPr/>
        </p:nvGraphicFramePr>
        <p:xfrm>
          <a:off x="971550" y="2505075"/>
          <a:ext cx="7813675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649609" imgH="2411892" progId="Visio.Drawing.11">
                  <p:embed/>
                </p:oleObj>
              </mc:Choice>
              <mc:Fallback>
                <p:oleObj name="Visio" r:id="rId2" imgW="5649609" imgH="2411892" progId="Visio.Drawing.11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505075"/>
                        <a:ext cx="7813675" cy="333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6563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84238" y="836613"/>
            <a:ext cx="825976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AutoNum type="arabicParenBoth" startAt="3"/>
            </a:pP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预置为最大数方式</a:t>
            </a:r>
          </a:p>
          <a:p>
            <a:pPr eaLnBrk="1" hangingPunct="1">
              <a:buClrTx/>
              <a:buFontTx/>
              <a:buNone/>
            </a:pP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置最大数方式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计到某个数后，置为最大数，然后接着从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开始计数</a:t>
            </a:r>
          </a:p>
          <a:p>
            <a:pPr eaLnBrk="1" hangingPunct="1">
              <a:buClrTx/>
              <a:buFontTx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位二进制计数器的最大数是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1111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；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要实现十进制计数，需跳过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个状态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应该在计到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1000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时，使预置数端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同步预置数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有效，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下个脉冲到达时置为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1111——1111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可视为状态转换中的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/>
        </p:nvGraphicFramePr>
        <p:xfrm>
          <a:off x="1800225" y="3789363"/>
          <a:ext cx="4752975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716006" imgH="1403655" progId="Visio.Drawing.11">
                  <p:embed/>
                </p:oleObj>
              </mc:Choice>
              <mc:Fallback>
                <p:oleObj name="Visio" r:id="rId2" imgW="3716006" imgH="1403655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3789363"/>
                        <a:ext cx="4752975" cy="179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804863" y="5438775"/>
            <a:ext cx="8259762" cy="1230313"/>
            <a:chOff x="507" y="3131"/>
            <a:chExt cx="5203" cy="775"/>
          </a:xfrm>
        </p:grpSpPr>
        <p:sp>
          <p:nvSpPr>
            <p:cNvPr id="66567" name="Text Box 8"/>
            <p:cNvSpPr txBox="1">
              <a:spLocks noChangeArrowheads="1"/>
            </p:cNvSpPr>
            <p:nvPr/>
          </p:nvSpPr>
          <p:spPr bwMode="auto">
            <a:xfrm>
              <a:off x="507" y="3131"/>
              <a:ext cx="5203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=1111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9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=1000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；即，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=1000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LOAD=0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；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故反馈逻辑 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；预置数为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=1111</a:t>
              </a:r>
            </a:p>
          </p:txBody>
        </p:sp>
        <p:sp>
          <p:nvSpPr>
            <p:cNvPr id="66568" name="Line 15"/>
            <p:cNvSpPr>
              <a:spLocks noChangeShapeType="1"/>
            </p:cNvSpPr>
            <p:nvPr/>
          </p:nvSpPr>
          <p:spPr bwMode="auto">
            <a:xfrm>
              <a:off x="4581" y="3339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9" name="Line 16"/>
            <p:cNvSpPr>
              <a:spLocks noChangeShapeType="1"/>
            </p:cNvSpPr>
            <p:nvPr/>
          </p:nvSpPr>
          <p:spPr bwMode="auto">
            <a:xfrm>
              <a:off x="1587" y="3634"/>
              <a:ext cx="49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0" name="Line 18"/>
            <p:cNvSpPr>
              <a:spLocks noChangeShapeType="1"/>
            </p:cNvSpPr>
            <p:nvPr/>
          </p:nvSpPr>
          <p:spPr bwMode="auto">
            <a:xfrm>
              <a:off x="2449" y="3634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1" name="Line 19"/>
            <p:cNvSpPr>
              <a:spLocks noChangeShapeType="1"/>
            </p:cNvSpPr>
            <p:nvPr/>
          </p:nvSpPr>
          <p:spPr bwMode="auto">
            <a:xfrm>
              <a:off x="2676" y="3634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2" name="Line 20"/>
            <p:cNvSpPr>
              <a:spLocks noChangeShapeType="1"/>
            </p:cNvSpPr>
            <p:nvPr/>
          </p:nvSpPr>
          <p:spPr bwMode="auto">
            <a:xfrm>
              <a:off x="2903" y="3634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3" name="Line 21"/>
            <p:cNvSpPr>
              <a:spLocks noChangeShapeType="1"/>
            </p:cNvSpPr>
            <p:nvPr/>
          </p:nvSpPr>
          <p:spPr bwMode="auto">
            <a:xfrm>
              <a:off x="2222" y="3589"/>
              <a:ext cx="83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7587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884238" y="1154113"/>
            <a:ext cx="8259762" cy="457200"/>
            <a:chOff x="557" y="391"/>
            <a:chExt cx="5203" cy="288"/>
          </a:xfrm>
        </p:grpSpPr>
        <p:sp>
          <p:nvSpPr>
            <p:cNvPr id="67590" name="Text Box 8"/>
            <p:cNvSpPr txBox="1">
              <a:spLocks noChangeArrowheads="1"/>
            </p:cNvSpPr>
            <p:nvPr/>
          </p:nvSpPr>
          <p:spPr bwMode="auto">
            <a:xfrm>
              <a:off x="557" y="391"/>
              <a:ext cx="52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反馈逻辑 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；预置数为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=1111</a:t>
              </a:r>
            </a:p>
          </p:txBody>
        </p:sp>
        <p:sp>
          <p:nvSpPr>
            <p:cNvPr id="67591" name="Line 12"/>
            <p:cNvSpPr>
              <a:spLocks noChangeShapeType="1"/>
            </p:cNvSpPr>
            <p:nvPr/>
          </p:nvSpPr>
          <p:spPr bwMode="auto">
            <a:xfrm>
              <a:off x="1451" y="395"/>
              <a:ext cx="49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2" name="Line 13"/>
            <p:cNvSpPr>
              <a:spLocks noChangeShapeType="1"/>
            </p:cNvSpPr>
            <p:nvPr/>
          </p:nvSpPr>
          <p:spPr bwMode="auto">
            <a:xfrm>
              <a:off x="2291" y="436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3" name="Line 14"/>
            <p:cNvSpPr>
              <a:spLocks noChangeShapeType="1"/>
            </p:cNvSpPr>
            <p:nvPr/>
          </p:nvSpPr>
          <p:spPr bwMode="auto">
            <a:xfrm>
              <a:off x="2518" y="436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4" name="Line 15"/>
            <p:cNvSpPr>
              <a:spLocks noChangeShapeType="1"/>
            </p:cNvSpPr>
            <p:nvPr/>
          </p:nvSpPr>
          <p:spPr bwMode="auto">
            <a:xfrm>
              <a:off x="2744" y="436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5" name="Line 16"/>
            <p:cNvSpPr>
              <a:spLocks noChangeShapeType="1"/>
            </p:cNvSpPr>
            <p:nvPr/>
          </p:nvSpPr>
          <p:spPr bwMode="auto">
            <a:xfrm>
              <a:off x="2087" y="391"/>
              <a:ext cx="79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" name="Object 18"/>
          <p:cNvGraphicFramePr>
            <a:graphicFrameLocks noChangeAspect="1"/>
          </p:cNvGraphicFramePr>
          <p:nvPr/>
        </p:nvGraphicFramePr>
        <p:xfrm>
          <a:off x="1223963" y="2017713"/>
          <a:ext cx="6516687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281802" imgH="2134095" progId="Visio.Drawing.11">
                  <p:embed/>
                </p:oleObj>
              </mc:Choice>
              <mc:Fallback>
                <p:oleObj name="Visio" r:id="rId2" imgW="4281802" imgH="2134095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2017713"/>
                        <a:ext cx="6516687" cy="324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8611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884238" y="5348386"/>
            <a:ext cx="8259762" cy="1046163"/>
            <a:chOff x="557" y="3327"/>
            <a:chExt cx="5203" cy="659"/>
          </a:xfrm>
        </p:grpSpPr>
        <p:sp>
          <p:nvSpPr>
            <p:cNvPr id="68615" name="Text Box 8"/>
            <p:cNvSpPr txBox="1">
              <a:spLocks noChangeArrowheads="1"/>
            </p:cNvSpPr>
            <p:nvPr/>
          </p:nvSpPr>
          <p:spPr bwMode="auto">
            <a:xfrm>
              <a:off x="557" y="3327"/>
              <a:ext cx="5203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=1010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9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=0011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；即，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=0011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LOAD=0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；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故反馈逻辑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；预置数为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=1010</a:t>
              </a:r>
            </a:p>
          </p:txBody>
        </p:sp>
        <p:sp>
          <p:nvSpPr>
            <p:cNvPr id="68616" name="Line 11"/>
            <p:cNvSpPr>
              <a:spLocks noChangeShapeType="1"/>
            </p:cNvSpPr>
            <p:nvPr/>
          </p:nvSpPr>
          <p:spPr bwMode="auto">
            <a:xfrm>
              <a:off x="4626" y="3433"/>
              <a:ext cx="5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7" name="Line 12"/>
            <p:cNvSpPr>
              <a:spLocks noChangeShapeType="1"/>
            </p:cNvSpPr>
            <p:nvPr/>
          </p:nvSpPr>
          <p:spPr bwMode="auto">
            <a:xfrm>
              <a:off x="1587" y="3702"/>
              <a:ext cx="49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8" name="Line 13"/>
            <p:cNvSpPr>
              <a:spLocks noChangeShapeType="1"/>
            </p:cNvSpPr>
            <p:nvPr/>
          </p:nvSpPr>
          <p:spPr bwMode="auto">
            <a:xfrm>
              <a:off x="2449" y="3728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9" name="Line 14"/>
            <p:cNvSpPr>
              <a:spLocks noChangeShapeType="1"/>
            </p:cNvSpPr>
            <p:nvPr/>
          </p:nvSpPr>
          <p:spPr bwMode="auto">
            <a:xfrm>
              <a:off x="2222" y="3728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0" name="Line 16"/>
            <p:cNvSpPr>
              <a:spLocks noChangeShapeType="1"/>
            </p:cNvSpPr>
            <p:nvPr/>
          </p:nvSpPr>
          <p:spPr bwMode="auto">
            <a:xfrm>
              <a:off x="2222" y="3683"/>
              <a:ext cx="85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103313" y="800100"/>
            <a:ext cx="8040687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AutoNum type="arabicParenBoth" startAt="4"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预置为中间数方式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置中间数方式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计到某个数后，就置为一个中间数 ，然后接着开始计数，该中间数可视为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状态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设中间数为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1010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=0011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跳过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个状态：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0100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0101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0110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0111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1000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1001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Object 21"/>
          <p:cNvGraphicFramePr>
            <a:graphicFrameLocks noChangeAspect="1"/>
          </p:cNvGraphicFramePr>
          <p:nvPr/>
        </p:nvGraphicFramePr>
        <p:xfrm>
          <a:off x="1908175" y="3103563"/>
          <a:ext cx="5148263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33674" imgH="1424439" progId="Visio.Drawing.11">
                  <p:embed/>
                </p:oleObj>
              </mc:Choice>
              <mc:Fallback>
                <p:oleObj name="Visio" r:id="rId2" imgW="3633674" imgH="1424439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03563"/>
                        <a:ext cx="5148263" cy="201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9635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884238" y="914400"/>
            <a:ext cx="8259762" cy="457200"/>
            <a:chOff x="557" y="391"/>
            <a:chExt cx="5203" cy="288"/>
          </a:xfrm>
        </p:grpSpPr>
        <p:sp>
          <p:nvSpPr>
            <p:cNvPr id="69642" name="Text Box 8"/>
            <p:cNvSpPr txBox="1">
              <a:spLocks noChangeArrowheads="1"/>
            </p:cNvSpPr>
            <p:nvPr/>
          </p:nvSpPr>
          <p:spPr bwMode="auto">
            <a:xfrm>
              <a:off x="557" y="391"/>
              <a:ext cx="52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反馈逻辑 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；预置数为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=1010</a:t>
              </a:r>
            </a:p>
          </p:txBody>
        </p:sp>
        <p:sp>
          <p:nvSpPr>
            <p:cNvPr id="69643" name="Line 7"/>
            <p:cNvSpPr>
              <a:spLocks noChangeShapeType="1"/>
            </p:cNvSpPr>
            <p:nvPr/>
          </p:nvSpPr>
          <p:spPr bwMode="auto">
            <a:xfrm>
              <a:off x="1451" y="436"/>
              <a:ext cx="49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4" name="Line 8"/>
            <p:cNvSpPr>
              <a:spLocks noChangeShapeType="1"/>
            </p:cNvSpPr>
            <p:nvPr/>
          </p:nvSpPr>
          <p:spPr bwMode="auto">
            <a:xfrm>
              <a:off x="2291" y="436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5" name="Line 9"/>
            <p:cNvSpPr>
              <a:spLocks noChangeShapeType="1"/>
            </p:cNvSpPr>
            <p:nvPr/>
          </p:nvSpPr>
          <p:spPr bwMode="auto">
            <a:xfrm>
              <a:off x="2064" y="436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6" name="Line 11"/>
            <p:cNvSpPr>
              <a:spLocks noChangeShapeType="1"/>
            </p:cNvSpPr>
            <p:nvPr/>
          </p:nvSpPr>
          <p:spPr bwMode="auto">
            <a:xfrm>
              <a:off x="2064" y="391"/>
              <a:ext cx="83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9" name="Object 15"/>
          <p:cNvGraphicFramePr>
            <a:graphicFrameLocks noChangeAspect="1"/>
          </p:cNvGraphicFramePr>
          <p:nvPr/>
        </p:nvGraphicFramePr>
        <p:xfrm>
          <a:off x="1042988" y="1598613"/>
          <a:ext cx="7164387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435938" imgH="2041508" progId="Visio.Drawing.11">
                  <p:embed/>
                </p:oleObj>
              </mc:Choice>
              <mc:Fallback>
                <p:oleObj name="Visio" r:id="rId2" imgW="4435938" imgH="2041508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598613"/>
                        <a:ext cx="7164387" cy="328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23"/>
          <p:cNvGrpSpPr>
            <a:grpSpLocks/>
          </p:cNvGrpSpPr>
          <p:nvPr/>
        </p:nvGrpSpPr>
        <p:grpSpPr bwMode="auto">
          <a:xfrm>
            <a:off x="935038" y="5192714"/>
            <a:ext cx="7994650" cy="1230313"/>
            <a:chOff x="589" y="3086"/>
            <a:chExt cx="5203" cy="775"/>
          </a:xfrm>
        </p:grpSpPr>
        <p:sp>
          <p:nvSpPr>
            <p:cNvPr id="69639" name="Text Box 8"/>
            <p:cNvSpPr txBox="1">
              <a:spLocks noChangeArrowheads="1"/>
            </p:cNvSpPr>
            <p:nvPr/>
          </p:nvSpPr>
          <p:spPr bwMode="auto">
            <a:xfrm>
              <a:off x="589" y="3086"/>
              <a:ext cx="5203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若预置的中间数取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0011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，则构成余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码十进制计数器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反馈逻辑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；预置数为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=0011</a:t>
              </a:r>
            </a:p>
          </p:txBody>
        </p:sp>
        <p:sp>
          <p:nvSpPr>
            <p:cNvPr id="69640" name="Line 19"/>
            <p:cNvSpPr>
              <a:spLocks noChangeShapeType="1"/>
            </p:cNvSpPr>
            <p:nvPr/>
          </p:nvSpPr>
          <p:spPr bwMode="auto">
            <a:xfrm>
              <a:off x="1406" y="3588"/>
              <a:ext cx="49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1" name="Line 22"/>
            <p:cNvSpPr>
              <a:spLocks noChangeShapeType="1"/>
            </p:cNvSpPr>
            <p:nvPr/>
          </p:nvSpPr>
          <p:spPr bwMode="auto">
            <a:xfrm>
              <a:off x="2064" y="3589"/>
              <a:ext cx="41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70659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7.6 74LS192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构成六进制加法计数器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884238" y="728663"/>
            <a:ext cx="825976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要求初态取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0010</a:t>
            </a: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74LS192——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双时钟输入，同步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BCD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码可逆计数器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异步清零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高有效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、异步预置数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低有效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加法计数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——UP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接计数脉冲，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DN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接高电平</a:t>
            </a:r>
            <a:endParaRPr lang="en-US" altLang="zh-CN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884238" y="2587625"/>
            <a:ext cx="8259762" cy="841375"/>
            <a:chOff x="557" y="1806"/>
            <a:chExt cx="5203" cy="530"/>
          </a:xfrm>
        </p:grpSpPr>
        <p:sp>
          <p:nvSpPr>
            <p:cNvPr id="70669" name="Text Box 8"/>
            <p:cNvSpPr txBox="1">
              <a:spLocks noChangeArrowheads="1"/>
            </p:cNvSpPr>
            <p:nvPr/>
          </p:nvSpPr>
          <p:spPr bwMode="auto">
            <a:xfrm>
              <a:off x="557" y="1806"/>
              <a:ext cx="5203" cy="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由于初态是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=0010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74LS192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是异步预置数，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=1000</a:t>
              </a:r>
            </a:p>
            <a:p>
              <a:pPr eaLnBrk="1" hangingPunct="1">
                <a:lnSpc>
                  <a:spcPct val="10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即，当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=1000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PL=0(S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是从小到大顺序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70" name="Line 11"/>
            <p:cNvSpPr>
              <a:spLocks noChangeShapeType="1"/>
            </p:cNvSpPr>
            <p:nvPr/>
          </p:nvSpPr>
          <p:spPr bwMode="auto">
            <a:xfrm>
              <a:off x="2994" y="2064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884238" y="3476625"/>
            <a:ext cx="8259762" cy="457200"/>
            <a:chOff x="557" y="2160"/>
            <a:chExt cx="5203" cy="288"/>
          </a:xfrm>
        </p:grpSpPr>
        <p:sp>
          <p:nvSpPr>
            <p:cNvPr id="70666" name="Text Box 8"/>
            <p:cNvSpPr txBox="1">
              <a:spLocks noChangeArrowheads="1"/>
            </p:cNvSpPr>
            <p:nvPr/>
          </p:nvSpPr>
          <p:spPr bwMode="auto">
            <a:xfrm>
              <a:off x="557" y="2160"/>
              <a:ext cx="52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反馈逻辑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PL=Q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；预置的数据为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=0010</a:t>
              </a:r>
            </a:p>
          </p:txBody>
        </p:sp>
        <p:sp>
          <p:nvSpPr>
            <p:cNvPr id="70667" name="Line 13"/>
            <p:cNvSpPr>
              <a:spLocks noChangeShapeType="1"/>
            </p:cNvSpPr>
            <p:nvPr/>
          </p:nvSpPr>
          <p:spPr bwMode="auto">
            <a:xfrm>
              <a:off x="1383" y="2205"/>
              <a:ext cx="227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8" name="Line 14"/>
            <p:cNvSpPr>
              <a:spLocks noChangeShapeType="1"/>
            </p:cNvSpPr>
            <p:nvPr/>
          </p:nvSpPr>
          <p:spPr bwMode="auto">
            <a:xfrm>
              <a:off x="1746" y="2205"/>
              <a:ext cx="136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0663" name="Object 15"/>
          <p:cNvGraphicFramePr>
            <a:graphicFrameLocks noChangeAspect="1"/>
          </p:cNvGraphicFramePr>
          <p:nvPr/>
        </p:nvGraphicFramePr>
        <p:xfrm>
          <a:off x="1871663" y="4084638"/>
          <a:ext cx="4968875" cy="273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240501" imgH="2329527" progId="Visio.Drawing.11">
                  <p:embed/>
                </p:oleObj>
              </mc:Choice>
              <mc:Fallback>
                <p:oleObj name="Visio" r:id="rId2" imgW="4240501" imgH="2329527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4084638"/>
                        <a:ext cx="4968875" cy="273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511300" y="3933825"/>
            <a:ext cx="1873250" cy="2808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92725" y="3933825"/>
            <a:ext cx="1871663" cy="2808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71683" name="矩形 14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7.7 74LS163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构成二十四进制计数器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" name="Text Box 4"/>
          <p:cNvSpPr txBox="1">
            <a:spLocks noChangeArrowheads="1"/>
          </p:cNvSpPr>
          <p:nvPr/>
        </p:nvSpPr>
        <p:spPr bwMode="auto">
          <a:xfrm>
            <a:off x="884238" y="1196752"/>
            <a:ext cx="825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(1) 24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个有效状态的编码依次取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00H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17H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244229"/>
              </p:ext>
            </p:extLst>
          </p:nvPr>
        </p:nvGraphicFramePr>
        <p:xfrm>
          <a:off x="136056" y="3235068"/>
          <a:ext cx="7200900" cy="337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752710" imgH="2689618" progId="Visio.Drawing.11">
                  <p:embed/>
                </p:oleObj>
              </mc:Choice>
              <mc:Fallback>
                <p:oleObj name="Visio" r:id="rId2" imgW="5752710" imgH="2689618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6" y="3235068"/>
                        <a:ext cx="7200900" cy="337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5" name="Group 18"/>
          <p:cNvGrpSpPr>
            <a:grpSpLocks/>
          </p:cNvGrpSpPr>
          <p:nvPr/>
        </p:nvGrpSpPr>
        <p:grpSpPr bwMode="auto">
          <a:xfrm>
            <a:off x="874118" y="1580098"/>
            <a:ext cx="8259762" cy="1571626"/>
            <a:chOff x="557" y="3680"/>
            <a:chExt cx="5203" cy="990"/>
          </a:xfrm>
        </p:grpSpPr>
        <p:sp>
          <p:nvSpPr>
            <p:cNvPr id="71687" name="Text Box 4"/>
            <p:cNvSpPr txBox="1">
              <a:spLocks noChangeArrowheads="1"/>
            </p:cNvSpPr>
            <p:nvPr/>
          </p:nvSpPr>
          <p:spPr bwMode="auto">
            <a:xfrm>
              <a:off x="557" y="3680"/>
              <a:ext cx="5203" cy="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设两片构成的计数器的计数值为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低位进行</a:t>
              </a: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十六进制计数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，当计数值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=00010111(17H)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endParaRPr lang="en-US" altLang="zh-CN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将两个计数器同时清零即可，故两个计数器的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MR=Q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88" name="Line 16"/>
            <p:cNvSpPr>
              <a:spLocks noChangeShapeType="1"/>
            </p:cNvSpPr>
            <p:nvPr/>
          </p:nvSpPr>
          <p:spPr bwMode="auto">
            <a:xfrm>
              <a:off x="3793" y="4452"/>
              <a:ext cx="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89" name="Line 17"/>
            <p:cNvSpPr>
              <a:spLocks noChangeShapeType="1"/>
            </p:cNvSpPr>
            <p:nvPr/>
          </p:nvSpPr>
          <p:spPr bwMode="auto">
            <a:xfrm>
              <a:off x="4156" y="4452"/>
              <a:ext cx="6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ext Box 4">
            <a:extLst>
              <a:ext uri="{FF2B5EF4-FFF2-40B4-BE49-F238E27FC236}">
                <a16:creationId xmlns:a16="http://schemas.microsoft.com/office/drawing/2014/main" id="{36630DF9-A5FC-9EB2-00B9-3B9C89217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18" y="707218"/>
            <a:ext cx="77745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74LS163——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同步清零、同步预置数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,4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位同步二进制计数</a:t>
            </a:r>
            <a:endParaRPr lang="en-US" altLang="zh-CN" sz="2000" dirty="0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3" name="Picture 67">
            <a:extLst>
              <a:ext uri="{FF2B5EF4-FFF2-40B4-BE49-F238E27FC236}">
                <a16:creationId xmlns:a16="http://schemas.microsoft.com/office/drawing/2014/main" id="{B0ECCCD9-A73D-FF7D-8D60-51EE61F11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118" y="163574"/>
            <a:ext cx="1739095" cy="1916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72707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7.7 74LS163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构成二十四进制计数器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750887" y="740891"/>
            <a:ext cx="8045450" cy="201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74LS163——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同步清零、同步预置数，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4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位同步二进制计数</a:t>
            </a:r>
            <a:endParaRPr lang="en-US" altLang="zh-CN" sz="2000" dirty="0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片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74LS163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，分别作为个位和十位计数</a:t>
            </a:r>
          </a:p>
          <a:p>
            <a:pPr marL="0" indent="0" eaLnBrk="1" hangingPunct="1">
              <a:spcBef>
                <a:spcPct val="50000"/>
              </a:spcBef>
              <a:buClrTx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取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8421BCD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码作为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ClrTx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 24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个有效状态的编码</a:t>
            </a:r>
          </a:p>
        </p:txBody>
      </p:sp>
      <p:sp>
        <p:nvSpPr>
          <p:cNvPr id="7271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069830"/>
              </p:ext>
            </p:extLst>
          </p:nvPr>
        </p:nvGraphicFramePr>
        <p:xfrm>
          <a:off x="71993" y="3087882"/>
          <a:ext cx="7151611" cy="3334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608561" imgH="2607288" progId="Visio.Drawing.11">
                  <p:embed/>
                </p:oleObj>
              </mc:Choice>
              <mc:Fallback>
                <p:oleObj name="Visio" r:id="rId2" imgW="5608561" imgH="2607288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3" y="3087882"/>
                        <a:ext cx="7151611" cy="3334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67">
            <a:extLst>
              <a:ext uri="{FF2B5EF4-FFF2-40B4-BE49-F238E27FC236}">
                <a16:creationId xmlns:a16="http://schemas.microsoft.com/office/drawing/2014/main" id="{008A4349-8C63-EC7D-4CFA-D0A62561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905" y="224644"/>
            <a:ext cx="1739095" cy="1916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7.1.2 </a:t>
            </a:r>
            <a:r>
              <a:rPr lang="zh-CN" altLang="en-US" sz="2400">
                <a:latin typeface="微软雅黑" panose="020B0503020204020204" pitchFamily="34" charset="-122"/>
              </a:rPr>
              <a:t>锁存器</a:t>
            </a: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4" name="Text Box 7"/>
          <p:cNvSpPr txBox="1">
            <a:spLocks noChangeArrowheads="1"/>
          </p:cNvSpPr>
          <p:nvPr/>
        </p:nvSpPr>
        <p:spPr bwMode="auto">
          <a:xfrm>
            <a:off x="847725" y="200025"/>
            <a:ext cx="829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74LS373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和少量的逻辑门设计一个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路抢答电路</a:t>
            </a:r>
          </a:p>
        </p:txBody>
      </p:sp>
      <p:sp>
        <p:nvSpPr>
          <p:cNvPr id="10245" name="Rectangle 2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268413"/>
            <a:ext cx="772160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grpSp>
        <p:nvGrpSpPr>
          <p:cNvPr id="138" name="Group 129"/>
          <p:cNvGrpSpPr>
            <a:grpSpLocks/>
          </p:cNvGrpSpPr>
          <p:nvPr/>
        </p:nvGrpSpPr>
        <p:grpSpPr bwMode="auto">
          <a:xfrm>
            <a:off x="3405188" y="542925"/>
            <a:ext cx="1584325" cy="0"/>
            <a:chOff x="2145" y="868"/>
            <a:chExt cx="998" cy="0"/>
          </a:xfrm>
        </p:grpSpPr>
        <p:sp>
          <p:nvSpPr>
            <p:cNvPr id="73744" name="Line 125"/>
            <p:cNvSpPr>
              <a:spLocks noChangeShapeType="1"/>
            </p:cNvSpPr>
            <p:nvPr/>
          </p:nvSpPr>
          <p:spPr bwMode="auto">
            <a:xfrm>
              <a:off x="2145" y="868"/>
              <a:ext cx="272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5" name="Line 126"/>
            <p:cNvSpPr>
              <a:spLocks noChangeShapeType="1"/>
            </p:cNvSpPr>
            <p:nvPr/>
          </p:nvSpPr>
          <p:spPr bwMode="auto">
            <a:xfrm>
              <a:off x="2576" y="868"/>
              <a:ext cx="567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3732" name="矩形 14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7.7 74LS163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构成二十四进制计数器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" name="Text Box 4"/>
          <p:cNvSpPr txBox="1">
            <a:spLocks noChangeArrowheads="1"/>
          </p:cNvSpPr>
          <p:nvPr/>
        </p:nvSpPr>
        <p:spPr bwMode="auto">
          <a:xfrm>
            <a:off x="884238" y="1153479"/>
            <a:ext cx="825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(3)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有效状态的编码取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06H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0FH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、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16H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1FH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、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26H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29H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908706"/>
              </p:ext>
            </p:extLst>
          </p:nvPr>
        </p:nvGraphicFramePr>
        <p:xfrm>
          <a:off x="-72103" y="3332226"/>
          <a:ext cx="6985396" cy="3508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577788" imgH="2792463" progId="Visio.Drawing.11">
                  <p:embed/>
                </p:oleObj>
              </mc:Choice>
              <mc:Fallback>
                <p:oleObj name="Visio" r:id="rId2" imgW="5577788" imgH="2792463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2103" y="3332226"/>
                        <a:ext cx="6985396" cy="3508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5" name="Group 25"/>
          <p:cNvGrpSpPr>
            <a:grpSpLocks/>
          </p:cNvGrpSpPr>
          <p:nvPr/>
        </p:nvGrpSpPr>
        <p:grpSpPr bwMode="auto">
          <a:xfrm>
            <a:off x="884238" y="1614488"/>
            <a:ext cx="8259762" cy="1814512"/>
            <a:chOff x="557" y="640"/>
            <a:chExt cx="5203" cy="1143"/>
          </a:xfrm>
        </p:grpSpPr>
        <p:sp>
          <p:nvSpPr>
            <p:cNvPr id="73736" name="Text Box 4"/>
            <p:cNvSpPr txBox="1">
              <a:spLocks noChangeArrowheads="1"/>
            </p:cNvSpPr>
            <p:nvPr/>
          </p:nvSpPr>
          <p:spPr bwMode="auto">
            <a:xfrm>
              <a:off x="557" y="640"/>
              <a:ext cx="5203" cy="1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设两片构成的计数器的计数值为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个位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进行十进制计数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有效状态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F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，故若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=1111(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即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RCO=1)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或者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=0010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且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=1001(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个位计了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个脉冲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时，个位的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LOAD=0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，即个位的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LOAD=RCO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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十位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当计了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23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个脉冲时应清零，即十位的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MR=Q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737" name="Line 19"/>
            <p:cNvSpPr>
              <a:spLocks noChangeShapeType="1"/>
            </p:cNvSpPr>
            <p:nvPr/>
          </p:nvSpPr>
          <p:spPr bwMode="auto">
            <a:xfrm>
              <a:off x="1565" y="1352"/>
              <a:ext cx="4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8" name="Line 20"/>
            <p:cNvSpPr>
              <a:spLocks noChangeShapeType="1"/>
            </p:cNvSpPr>
            <p:nvPr/>
          </p:nvSpPr>
          <p:spPr bwMode="auto">
            <a:xfrm>
              <a:off x="2104" y="1352"/>
              <a:ext cx="35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9" name="Line 21"/>
            <p:cNvSpPr>
              <a:spLocks noChangeShapeType="1"/>
            </p:cNvSpPr>
            <p:nvPr/>
          </p:nvSpPr>
          <p:spPr bwMode="auto">
            <a:xfrm>
              <a:off x="4672" y="889"/>
              <a:ext cx="3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0" name="Line 22"/>
            <p:cNvSpPr>
              <a:spLocks noChangeShapeType="1"/>
            </p:cNvSpPr>
            <p:nvPr/>
          </p:nvSpPr>
          <p:spPr bwMode="auto">
            <a:xfrm>
              <a:off x="4989" y="1125"/>
              <a:ext cx="45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1" name="Line 23"/>
            <p:cNvSpPr>
              <a:spLocks noChangeShapeType="1"/>
            </p:cNvSpPr>
            <p:nvPr/>
          </p:nvSpPr>
          <p:spPr bwMode="auto">
            <a:xfrm>
              <a:off x="3878" y="1556"/>
              <a:ext cx="4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2" name="Line 24"/>
            <p:cNvSpPr>
              <a:spLocks noChangeShapeType="1"/>
            </p:cNvSpPr>
            <p:nvPr/>
          </p:nvSpPr>
          <p:spPr bwMode="auto">
            <a:xfrm>
              <a:off x="3537" y="1556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3" name="Line 20"/>
            <p:cNvSpPr>
              <a:spLocks noChangeShapeType="1"/>
            </p:cNvSpPr>
            <p:nvPr/>
          </p:nvSpPr>
          <p:spPr bwMode="auto">
            <a:xfrm>
              <a:off x="2494" y="1352"/>
              <a:ext cx="50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ext Box 4">
            <a:extLst>
              <a:ext uri="{FF2B5EF4-FFF2-40B4-BE49-F238E27FC236}">
                <a16:creationId xmlns:a16="http://schemas.microsoft.com/office/drawing/2014/main" id="{E403333C-8BD5-4D42-5313-5DE165662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18" y="707218"/>
            <a:ext cx="77745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74LS163——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同步清零、同步预置数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,4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位同步二进制计数</a:t>
            </a:r>
            <a:endParaRPr lang="en-US" altLang="zh-CN" sz="2000" dirty="0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27088" y="549275"/>
            <a:ext cx="825976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将移位寄存器的输出以一定方式反馈到串行输入端构成</a:t>
            </a:r>
          </a:p>
          <a:p>
            <a:pPr eaLnBrk="1" hangingPunct="1">
              <a:spcBef>
                <a:spcPct val="50000"/>
              </a:spcBef>
              <a:buClrTx/>
              <a:buFont typeface="宋体" panose="02010600030101010101" pitchFamily="2" charset="-122"/>
              <a:buAutoNum type="arabicPeriod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环形计数器</a:t>
            </a:r>
          </a:p>
          <a:p>
            <a:pPr eaLnBrk="1" hangingPunct="1">
              <a:spcBef>
                <a:spcPct val="50000"/>
              </a:spcBef>
              <a:buClrTx/>
              <a:buFont typeface="宋体" panose="02010600030101010101" pitchFamily="2" charset="-122"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结构简单，但有效状态少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(n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位移位寄存器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——n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进制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) </a:t>
            </a:r>
          </a:p>
          <a:p>
            <a:pPr eaLnBrk="1" hangingPunct="1">
              <a:spcBef>
                <a:spcPct val="50000"/>
              </a:spcBef>
              <a:buClrTx/>
              <a:buFont typeface="宋体" panose="02010600030101010101" pitchFamily="2" charset="-122"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		4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位环形计数器的逻辑图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50090"/>
              </p:ext>
            </p:extLst>
          </p:nvPr>
        </p:nvGraphicFramePr>
        <p:xfrm>
          <a:off x="1201738" y="3106738"/>
          <a:ext cx="698500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81532" imgH="1263431" progId="Visio.Drawing.11">
                  <p:embed/>
                </p:oleObj>
              </mc:Choice>
              <mc:Fallback>
                <p:oleObj name="Visio" r:id="rId2" imgW="4781532" imgH="1263431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3106738"/>
                        <a:ext cx="6985000" cy="184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sp>
        <p:nvSpPr>
          <p:cNvPr id="75779" name="Text Box 8"/>
          <p:cNvSpPr txBox="1">
            <a:spLocks noChangeArrowheads="1"/>
          </p:cNvSpPr>
          <p:nvPr/>
        </p:nvSpPr>
        <p:spPr bwMode="auto">
          <a:xfrm>
            <a:off x="920750" y="944563"/>
            <a:ext cx="82232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设电路初始状态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=0001(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通过触发器置、复位实现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由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0001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0010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0100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1000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组成有效循环；其余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个状态是无效状态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该电路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不能自启动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635375" y="2605088"/>
          <a:ext cx="2330450" cy="175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411112" imgH="1717587" progId="Visio.Drawing.11">
                  <p:embed/>
                </p:oleObj>
              </mc:Choice>
              <mc:Fallback>
                <p:oleObj name="Visio" r:id="rId2" imgW="2411112" imgH="171758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605088"/>
                        <a:ext cx="2330450" cy="175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187450" y="4586288"/>
          <a:ext cx="71945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088917" imgH="2030440" progId="Visio.Drawing.11">
                  <p:embed/>
                </p:oleObj>
              </mc:Choice>
              <mc:Fallback>
                <p:oleObj name="Visio" r:id="rId4" imgW="7088917" imgH="203044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586288"/>
                        <a:ext cx="7194550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矩形 1"/>
          <p:cNvSpPr>
            <a:spLocks noChangeArrowheads="1"/>
          </p:cNvSpPr>
          <p:nvPr/>
        </p:nvSpPr>
        <p:spPr bwMode="auto">
          <a:xfrm>
            <a:off x="920750" y="296863"/>
            <a:ext cx="2486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宋体" panose="02010600030101010101" pitchFamily="2" charset="-122"/>
              <a:buAutoNum type="arabicPeriod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  环形计数器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sp>
        <p:nvSpPr>
          <p:cNvPr id="76803" name="Text Box 4"/>
          <p:cNvSpPr txBox="1">
            <a:spLocks noChangeArrowheads="1"/>
          </p:cNvSpPr>
          <p:nvPr/>
        </p:nvSpPr>
        <p:spPr bwMode="auto">
          <a:xfrm>
            <a:off x="792163" y="225425"/>
            <a:ext cx="8259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扭环形计数器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约翰逊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(Johnson)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30313" y="3178175"/>
            <a:ext cx="7821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构成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位扭环形计数器</a:t>
            </a:r>
          </a:p>
        </p:txBody>
      </p:sp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1303338" y="801688"/>
            <a:ext cx="7748587" cy="457200"/>
            <a:chOff x="879" y="731"/>
            <a:chExt cx="4881" cy="288"/>
          </a:xfrm>
        </p:grpSpPr>
        <p:sp>
          <p:nvSpPr>
            <p:cNvPr id="76808" name="Text Box 4"/>
            <p:cNvSpPr txBox="1">
              <a:spLocks noChangeArrowheads="1"/>
            </p:cNvSpPr>
            <p:nvPr/>
          </p:nvSpPr>
          <p:spPr bwMode="auto">
            <a:xfrm>
              <a:off x="879" y="731"/>
              <a:ext cx="48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将环形计数器的反馈函数 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 改成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809" name="Line 14"/>
            <p:cNvSpPr>
              <a:spLocks noChangeShapeType="1"/>
            </p:cNvSpPr>
            <p:nvPr/>
          </p:nvSpPr>
          <p:spPr bwMode="auto">
            <a:xfrm>
              <a:off x="4422" y="777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3671888"/>
            <a:ext cx="4500563" cy="28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2DB897-4598-B03D-B56A-52BAD8D8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51" y="1380330"/>
            <a:ext cx="6521125" cy="158061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sp>
        <p:nvSpPr>
          <p:cNvPr id="77827" name="Text Box 4"/>
          <p:cNvSpPr txBox="1">
            <a:spLocks noChangeArrowheads="1"/>
          </p:cNvSpPr>
          <p:nvPr/>
        </p:nvSpPr>
        <p:spPr bwMode="auto">
          <a:xfrm>
            <a:off x="792163" y="225425"/>
            <a:ext cx="8259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扭环形计数器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约翰逊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(Johnson)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900113" y="908050"/>
            <a:ext cx="822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初始时，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=0000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987425" y="1511300"/>
          <a:ext cx="7588250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257630" imgH="2923111" progId="Visio.Drawing.11">
                  <p:embed/>
                </p:oleObj>
              </mc:Choice>
              <mc:Fallback>
                <p:oleObj name="Visio" r:id="rId2" imgW="7257630" imgH="292311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1511300"/>
                        <a:ext cx="7588250" cy="307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63600" y="4797425"/>
            <a:ext cx="82597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两个相邻状态只有一个变量不同，不会产生竞争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-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冒险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——n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位扭环形移位寄存器可实现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2n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该电路仍然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不能自启动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sp>
        <p:nvSpPr>
          <p:cNvPr id="78851" name="Text Box 4"/>
          <p:cNvSpPr txBox="1">
            <a:spLocks noChangeArrowheads="1"/>
          </p:cNvSpPr>
          <p:nvPr/>
        </p:nvSpPr>
        <p:spPr bwMode="auto">
          <a:xfrm>
            <a:off x="827088" y="173038"/>
            <a:ext cx="8259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3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移位寄存器型计数器的自启动方法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58863" y="1154113"/>
            <a:ext cx="8027987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7.8 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设计一个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能自启动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的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位扭环形计数器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方法：修改逻辑设计，切断无效循环，引导到有效状态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分析：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i+1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位的移位关系是固定的，只能修改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的次态。如：从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1001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处切断，并引导到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0011</a:t>
            </a: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1238250" y="2997200"/>
          <a:ext cx="7524750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752710" imgH="1352367" progId="Visio.Drawing.11">
                  <p:embed/>
                </p:oleObj>
              </mc:Choice>
              <mc:Fallback>
                <p:oleObj name="Visio" r:id="rId2" imgW="5752710" imgH="1352367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2997200"/>
                        <a:ext cx="7524750" cy="176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950913" y="5130800"/>
            <a:ext cx="8135937" cy="457200"/>
            <a:chOff x="635" y="3158"/>
            <a:chExt cx="5125" cy="288"/>
          </a:xfrm>
        </p:grpSpPr>
        <p:sp>
          <p:nvSpPr>
            <p:cNvPr id="78855" name="Text Box 4"/>
            <p:cNvSpPr txBox="1">
              <a:spLocks noChangeArrowheads="1"/>
            </p:cNvSpPr>
            <p:nvPr/>
          </p:nvSpPr>
          <p:spPr bwMode="auto">
            <a:xfrm>
              <a:off x="635" y="3158"/>
              <a:ext cx="51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反馈逻辑：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8856" name="Line 14"/>
            <p:cNvSpPr>
              <a:spLocks noChangeShapeType="1"/>
            </p:cNvSpPr>
            <p:nvPr/>
          </p:nvSpPr>
          <p:spPr bwMode="auto">
            <a:xfrm>
              <a:off x="1995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57" name="Line 15"/>
            <p:cNvSpPr>
              <a:spLocks noChangeShapeType="1"/>
            </p:cNvSpPr>
            <p:nvPr/>
          </p:nvSpPr>
          <p:spPr bwMode="auto">
            <a:xfrm>
              <a:off x="2336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58" name="Line 16"/>
            <p:cNvSpPr>
              <a:spLocks noChangeShapeType="1"/>
            </p:cNvSpPr>
            <p:nvPr/>
          </p:nvSpPr>
          <p:spPr bwMode="auto">
            <a:xfrm>
              <a:off x="2562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008063" y="1208088"/>
            <a:ext cx="8135937" cy="457200"/>
            <a:chOff x="635" y="3158"/>
            <a:chExt cx="5125" cy="288"/>
          </a:xfrm>
        </p:grpSpPr>
        <p:sp>
          <p:nvSpPr>
            <p:cNvPr id="79879" name="Text Box 4"/>
            <p:cNvSpPr txBox="1">
              <a:spLocks noChangeArrowheads="1"/>
            </p:cNvSpPr>
            <p:nvPr/>
          </p:nvSpPr>
          <p:spPr bwMode="auto">
            <a:xfrm>
              <a:off x="635" y="3158"/>
              <a:ext cx="51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反馈逻辑：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9880" name="Line 10"/>
            <p:cNvSpPr>
              <a:spLocks noChangeShapeType="1"/>
            </p:cNvSpPr>
            <p:nvPr/>
          </p:nvSpPr>
          <p:spPr bwMode="auto">
            <a:xfrm>
              <a:off x="1995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1" name="Line 11"/>
            <p:cNvSpPr>
              <a:spLocks noChangeShapeType="1"/>
            </p:cNvSpPr>
            <p:nvPr/>
          </p:nvSpPr>
          <p:spPr bwMode="auto">
            <a:xfrm>
              <a:off x="2336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2" name="Line 12"/>
            <p:cNvSpPr>
              <a:spLocks noChangeShapeType="1"/>
            </p:cNvSpPr>
            <p:nvPr/>
          </p:nvSpPr>
          <p:spPr bwMode="auto">
            <a:xfrm>
              <a:off x="2562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549779"/>
              </p:ext>
            </p:extLst>
          </p:nvPr>
        </p:nvGraphicFramePr>
        <p:xfrm>
          <a:off x="1008063" y="2143125"/>
          <a:ext cx="7343775" cy="306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527485" imgH="1879836" progId="Visio.Drawing.11">
                  <p:embed/>
                </p:oleObj>
              </mc:Choice>
              <mc:Fallback>
                <p:oleObj name="Visio" r:id="rId2" imgW="4527485" imgH="1879836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2143125"/>
                        <a:ext cx="7343775" cy="306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008063" y="5635625"/>
            <a:ext cx="813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环形计数器实现自启动的原理类似，但更复杂</a:t>
            </a:r>
            <a:endParaRPr lang="en-US" altLang="zh-CN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8" name="Text Box 4"/>
          <p:cNvSpPr txBox="1">
            <a:spLocks noChangeArrowheads="1"/>
          </p:cNvSpPr>
          <p:nvPr/>
        </p:nvSpPr>
        <p:spPr bwMode="auto">
          <a:xfrm>
            <a:off x="827088" y="173038"/>
            <a:ext cx="8259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3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移位寄存器型计数器的自启动方法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7.3 </a:t>
            </a:r>
            <a:r>
              <a:rPr lang="zh-CN" altLang="en-US" sz="2400" dirty="0">
                <a:latin typeface="+mn-ea"/>
                <a:ea typeface="+mn-ea"/>
              </a:rPr>
              <a:t>顺序脉冲发生器</a:t>
            </a:r>
          </a:p>
        </p:txBody>
      </p:sp>
      <p:sp>
        <p:nvSpPr>
          <p:cNvPr id="80899" name="Text Box 4"/>
          <p:cNvSpPr txBox="1">
            <a:spLocks noChangeArrowheads="1"/>
          </p:cNvSpPr>
          <p:nvPr/>
        </p:nvSpPr>
        <p:spPr bwMode="auto">
          <a:xfrm>
            <a:off x="860425" y="747713"/>
            <a:ext cx="77406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7.3.1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由计数器和译码器构成顺序脉冲发生器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863600" y="225425"/>
            <a:ext cx="82804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7.3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顺序脉冲发生器</a:t>
            </a:r>
          </a:p>
        </p:txBody>
      </p:sp>
      <p:graphicFrame>
        <p:nvGraphicFramePr>
          <p:cNvPr id="17" name="Object 13"/>
          <p:cNvGraphicFramePr>
            <a:graphicFrameLocks noChangeAspect="1"/>
          </p:cNvGraphicFramePr>
          <p:nvPr/>
        </p:nvGraphicFramePr>
        <p:xfrm>
          <a:off x="1331913" y="1808163"/>
          <a:ext cx="6696075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672676" imgH="2134095" progId="Visio.Drawing.11">
                  <p:embed/>
                </p:oleObj>
              </mc:Choice>
              <mc:Fallback>
                <p:oleObj name="Visio" r:id="rId2" imgW="4672676" imgH="2134095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08163"/>
                        <a:ext cx="6696075" cy="304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1176338" y="1304925"/>
            <a:ext cx="7967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产生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个节拍的顺序脉冲发生器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节拍脉冲发生器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</p:txBody>
      </p:sp>
      <p:pic>
        <p:nvPicPr>
          <p:cNvPr id="778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4941888"/>
            <a:ext cx="39624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7.3 </a:t>
            </a:r>
            <a:r>
              <a:rPr lang="zh-CN" altLang="en-US" sz="2400" dirty="0">
                <a:latin typeface="+mn-ea"/>
                <a:ea typeface="+mn-ea"/>
              </a:rPr>
              <a:t>顺序脉冲发生器</a:t>
            </a:r>
          </a:p>
        </p:txBody>
      </p:sp>
      <p:sp>
        <p:nvSpPr>
          <p:cNvPr id="81923" name="Text Box 4"/>
          <p:cNvSpPr txBox="1">
            <a:spLocks noChangeArrowheads="1"/>
          </p:cNvSpPr>
          <p:nvPr/>
        </p:nvSpPr>
        <p:spPr bwMode="auto">
          <a:xfrm>
            <a:off x="860425" y="158750"/>
            <a:ext cx="77406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7.3.1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由计数器和译码器构成顺序脉冲发生器</a:t>
            </a:r>
          </a:p>
        </p:txBody>
      </p:sp>
      <p:graphicFrame>
        <p:nvGraphicFramePr>
          <p:cNvPr id="81924" name="对象 1"/>
          <p:cNvGraphicFramePr>
            <a:graphicFrameLocks noChangeAspect="1"/>
          </p:cNvGraphicFramePr>
          <p:nvPr/>
        </p:nvGraphicFramePr>
        <p:xfrm>
          <a:off x="857250" y="1308100"/>
          <a:ext cx="6105525" cy="500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76107" imgH="3337459" progId="Visio.Drawing.11">
                  <p:embed/>
                </p:oleObj>
              </mc:Choice>
              <mc:Fallback>
                <p:oleObj name="Visio" r:id="rId2" imgW="4076107" imgH="3337459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308100"/>
                        <a:ext cx="6105525" cy="500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5" name="矩形 2"/>
          <p:cNvSpPr>
            <a:spLocks noChangeArrowheads="1"/>
          </p:cNvSpPr>
          <p:nvPr/>
        </p:nvSpPr>
        <p:spPr bwMode="auto">
          <a:xfrm>
            <a:off x="873125" y="904875"/>
            <a:ext cx="5638800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顺序脉冲发生器输出波形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1176338" y="6273800"/>
            <a:ext cx="7967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触发器翻转有先后，会产生竞争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冒险，出现干扰尖脉冲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5178425"/>
            <a:ext cx="3962400" cy="1095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7.3 </a:t>
            </a:r>
            <a:r>
              <a:rPr lang="zh-CN" altLang="en-US" sz="2400" dirty="0">
                <a:latin typeface="+mn-ea"/>
                <a:ea typeface="+mn-ea"/>
              </a:rPr>
              <a:t>顺序脉冲发生器</a:t>
            </a:r>
          </a:p>
        </p:txBody>
      </p:sp>
      <p:sp>
        <p:nvSpPr>
          <p:cNvPr id="82947" name="Text Box 4"/>
          <p:cNvSpPr txBox="1">
            <a:spLocks noChangeArrowheads="1"/>
          </p:cNvSpPr>
          <p:nvPr/>
        </p:nvSpPr>
        <p:spPr bwMode="auto">
          <a:xfrm>
            <a:off x="860425" y="44450"/>
            <a:ext cx="77406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7.3.1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由计数器和译码器构成顺序脉冲发生器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176338" y="952500"/>
            <a:ext cx="7967662" cy="1323975"/>
            <a:chOff x="741" y="323"/>
            <a:chExt cx="5019" cy="834"/>
          </a:xfrm>
        </p:grpSpPr>
        <p:sp>
          <p:nvSpPr>
            <p:cNvPr id="82951" name="Text Box 13"/>
            <p:cNvSpPr txBox="1">
              <a:spLocks noChangeArrowheads="1"/>
            </p:cNvSpPr>
            <p:nvPr/>
          </p:nvSpPr>
          <p:spPr bwMode="auto">
            <a:xfrm>
              <a:off x="741" y="323"/>
              <a:ext cx="5019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用扭环形计数器取代普通的计数器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引入封锁脉冲，消除竞争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-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冒险现象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     在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与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74LS138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构成的顺序脉冲发生器中，可通过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控制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74LS138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的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来实现</a:t>
              </a:r>
            </a:p>
          </p:txBody>
        </p:sp>
        <p:sp>
          <p:nvSpPr>
            <p:cNvPr id="82952" name="Line 11"/>
            <p:cNvSpPr>
              <a:spLocks noChangeShapeType="1"/>
            </p:cNvSpPr>
            <p:nvPr/>
          </p:nvSpPr>
          <p:spPr bwMode="auto">
            <a:xfrm>
              <a:off x="1814" y="953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949" name="矩形 1"/>
          <p:cNvSpPr>
            <a:spLocks noChangeArrowheads="1"/>
          </p:cNvSpPr>
          <p:nvPr/>
        </p:nvSpPr>
        <p:spPr bwMode="auto">
          <a:xfrm>
            <a:off x="1247775" y="611188"/>
            <a:ext cx="4729163" cy="3698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latin typeface="Arial" panose="020B0604020202020204" pitchFamily="34" charset="0"/>
                <a:ea typeface="楷体_GB2312" pitchFamily="49" charset="-122"/>
              </a:rPr>
              <a:t>消除干扰脉冲的方法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476375" y="2708275"/>
          <a:ext cx="6696075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672676" imgH="2134095" progId="Visio.Drawing.11">
                  <p:embed/>
                </p:oleObj>
              </mc:Choice>
              <mc:Fallback>
                <p:oleObj name="Visio" r:id="rId2" imgW="4672676" imgH="2134095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708275"/>
                        <a:ext cx="6696075" cy="304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908050"/>
            <a:ext cx="8893175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7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7.1.2 </a:t>
            </a:r>
            <a:r>
              <a:rPr lang="zh-CN" altLang="en-US" sz="2400">
                <a:latin typeface="微软雅黑" panose="020B0503020204020204" pitchFamily="34" charset="-122"/>
              </a:rPr>
              <a:t>锁存器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Text Box 7"/>
          <p:cNvSpPr txBox="1">
            <a:spLocks noChangeArrowheads="1"/>
          </p:cNvSpPr>
          <p:nvPr/>
        </p:nvSpPr>
        <p:spPr bwMode="auto">
          <a:xfrm>
            <a:off x="847725" y="200025"/>
            <a:ext cx="829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74LS373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和少量的逻辑门设计一个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路抢答电路</a:t>
            </a:r>
          </a:p>
        </p:txBody>
      </p:sp>
      <p:sp>
        <p:nvSpPr>
          <p:cNvPr id="11270" name="Rectangle 2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3240088" y="1484313"/>
            <a:ext cx="3024187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587925-B3B1-660F-1947-EFD8F916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" y="4999971"/>
            <a:ext cx="2659717" cy="169134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7.3 </a:t>
            </a:r>
            <a:r>
              <a:rPr lang="zh-CN" altLang="en-US" sz="2400" dirty="0">
                <a:latin typeface="+mn-ea"/>
                <a:ea typeface="+mn-ea"/>
              </a:rPr>
              <a:t>顺序脉冲发生器</a:t>
            </a:r>
          </a:p>
        </p:txBody>
      </p:sp>
      <p:sp>
        <p:nvSpPr>
          <p:cNvPr id="83971" name="Text Box 4"/>
          <p:cNvSpPr txBox="1">
            <a:spLocks noChangeArrowheads="1"/>
          </p:cNvSpPr>
          <p:nvPr/>
        </p:nvSpPr>
        <p:spPr bwMode="auto">
          <a:xfrm>
            <a:off x="860425" y="44450"/>
            <a:ext cx="77406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7.3.1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由计数器和译码器构成顺序脉冲发生器</a:t>
            </a:r>
          </a:p>
        </p:txBody>
      </p:sp>
      <p:graphicFrame>
        <p:nvGraphicFramePr>
          <p:cNvPr id="83972" name="Object 9"/>
          <p:cNvGraphicFramePr>
            <a:graphicFrameLocks noChangeAspect="1"/>
          </p:cNvGraphicFramePr>
          <p:nvPr/>
        </p:nvGraphicFramePr>
        <p:xfrm>
          <a:off x="1439863" y="2168525"/>
          <a:ext cx="5761037" cy="468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106880" imgH="3337459" progId="Visio.Drawing.11">
                  <p:embed/>
                </p:oleObj>
              </mc:Choice>
              <mc:Fallback>
                <p:oleObj name="Visio" r:id="rId2" imgW="4106880" imgH="3337459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2168525"/>
                        <a:ext cx="5761037" cy="468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73" name="Group 12"/>
          <p:cNvGrpSpPr>
            <a:grpSpLocks/>
          </p:cNvGrpSpPr>
          <p:nvPr/>
        </p:nvGrpSpPr>
        <p:grpSpPr bwMode="auto">
          <a:xfrm>
            <a:off x="1176338" y="952500"/>
            <a:ext cx="7967662" cy="1323975"/>
            <a:chOff x="741" y="323"/>
            <a:chExt cx="5019" cy="834"/>
          </a:xfrm>
        </p:grpSpPr>
        <p:sp>
          <p:nvSpPr>
            <p:cNvPr id="83975" name="Text Box 13"/>
            <p:cNvSpPr txBox="1">
              <a:spLocks noChangeArrowheads="1"/>
            </p:cNvSpPr>
            <p:nvPr/>
          </p:nvSpPr>
          <p:spPr bwMode="auto">
            <a:xfrm>
              <a:off x="741" y="323"/>
              <a:ext cx="5019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用扭环形计数器取代普通的计数器</a:t>
              </a:r>
              <a:endParaRPr lang="en-US" altLang="zh-CN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引入封锁脉冲，消除竞争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-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冒险现象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     在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与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74LS138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构成的顺序脉冲发生器中，</a:t>
              </a:r>
              <a:endParaRPr lang="en-US" altLang="zh-CN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可通过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控制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74LS138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的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来实现</a:t>
              </a:r>
            </a:p>
          </p:txBody>
        </p:sp>
        <p:sp>
          <p:nvSpPr>
            <p:cNvPr id="83976" name="Line 11"/>
            <p:cNvSpPr>
              <a:spLocks noChangeShapeType="1"/>
            </p:cNvSpPr>
            <p:nvPr/>
          </p:nvSpPr>
          <p:spPr bwMode="auto">
            <a:xfrm>
              <a:off x="1814" y="953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3974" name="矩形 1"/>
          <p:cNvSpPr>
            <a:spLocks noChangeArrowheads="1"/>
          </p:cNvSpPr>
          <p:nvPr/>
        </p:nvSpPr>
        <p:spPr bwMode="auto">
          <a:xfrm>
            <a:off x="1247775" y="611188"/>
            <a:ext cx="4729163" cy="3698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latin typeface="Arial" panose="020B0604020202020204" pitchFamily="34" charset="0"/>
                <a:ea typeface="楷体_GB2312" pitchFamily="49" charset="-122"/>
              </a:rPr>
              <a:t>消除干扰脉冲的方法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7.3 </a:t>
            </a:r>
            <a:r>
              <a:rPr lang="zh-CN" altLang="en-US" sz="2400" dirty="0">
                <a:latin typeface="+mn-ea"/>
                <a:ea typeface="+mn-ea"/>
              </a:rPr>
              <a:t>顺序脉冲发生器</a:t>
            </a:r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860425" y="158750"/>
            <a:ext cx="7740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7.3.2 </a:t>
            </a:r>
            <a:r>
              <a:rPr lang="zh-CN" altLang="zh-CN" b="1">
                <a:latin typeface="Arial" panose="020B0604020202020204" pitchFamily="34" charset="0"/>
                <a:ea typeface="宋体" panose="02010600030101010101" pitchFamily="2" charset="-122"/>
              </a:rPr>
              <a:t>环形计数器作为顺序脉冲发生器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863600" y="800100"/>
            <a:ext cx="828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环形计数器本身就构成顺序脉冲发生器</a:t>
            </a: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2235200" y="6186488"/>
            <a:ext cx="4783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位环形计数器构成的顺序脉冲发生器输出波形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555750"/>
            <a:ext cx="542925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时序逻辑电路的分析与设计</a:t>
            </a:r>
          </a:p>
        </p:txBody>
      </p:sp>
      <p:sp>
        <p:nvSpPr>
          <p:cNvPr id="86019" name="Text Box 4"/>
          <p:cNvSpPr txBox="1">
            <a:spLocks noChangeArrowheads="1"/>
          </p:cNvSpPr>
          <p:nvPr/>
        </p:nvSpPr>
        <p:spPr bwMode="auto">
          <a:xfrm>
            <a:off x="860425" y="158750"/>
            <a:ext cx="7740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7.4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时序逻辑电路的分析与设计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863600" y="873125"/>
            <a:ext cx="7704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7.4.1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时序逻辑电路的分析</a:t>
            </a:r>
          </a:p>
        </p:txBody>
      </p:sp>
      <p:sp>
        <p:nvSpPr>
          <p:cNvPr id="86021" name="矩形 1"/>
          <p:cNvSpPr>
            <a:spLocks noChangeArrowheads="1"/>
          </p:cNvSpPr>
          <p:nvPr/>
        </p:nvSpPr>
        <p:spPr bwMode="auto">
          <a:xfrm>
            <a:off x="1008063" y="1592263"/>
            <a:ext cx="7812087" cy="187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334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分析由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构成的时序逻辑电路时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38163" indent="360363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首先将电路划分为若干个功能模块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38163" indent="360363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然后分析每个模块的功能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38163" indent="360363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在此基础上分析出整体电路的逻辑功能。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graphicFrame>
        <p:nvGraphicFramePr>
          <p:cNvPr id="5" name="Object 61"/>
          <p:cNvGraphicFramePr>
            <a:graphicFrameLocks noChangeAspect="1"/>
          </p:cNvGraphicFramePr>
          <p:nvPr/>
        </p:nvGraphicFramePr>
        <p:xfrm>
          <a:off x="1258888" y="981075"/>
          <a:ext cx="4824412" cy="317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55322" imgH="2668833" progId="Visio.Drawing.11">
                  <p:embed/>
                </p:oleObj>
              </mc:Choice>
              <mc:Fallback>
                <p:oleObj name="Visio" r:id="rId2" imgW="4055322" imgH="2668833" progId="Visio.Drawing.11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981075"/>
                        <a:ext cx="4824412" cy="317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64"/>
          <p:cNvGrpSpPr>
            <a:grpSpLocks/>
          </p:cNvGrpSpPr>
          <p:nvPr/>
        </p:nvGrpSpPr>
        <p:grpSpPr bwMode="auto">
          <a:xfrm>
            <a:off x="813246" y="152636"/>
            <a:ext cx="8223250" cy="457200"/>
            <a:chOff x="580" y="351"/>
            <a:chExt cx="5180" cy="288"/>
          </a:xfrm>
          <a:solidFill>
            <a:srgbClr val="FFFF00"/>
          </a:solidFill>
        </p:grpSpPr>
        <p:sp>
          <p:nvSpPr>
            <p:cNvPr id="7" name="Text Box 13"/>
            <p:cNvSpPr txBox="1">
              <a:spLocks noChangeArrowheads="1"/>
            </p:cNvSpPr>
            <p:nvPr/>
          </p:nvSpPr>
          <p:spPr bwMode="auto">
            <a:xfrm>
              <a:off x="580" y="351"/>
              <a:ext cx="5180" cy="288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algn="l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400" b="1"/>
                <a:t>例</a:t>
              </a:r>
              <a:r>
                <a:rPr lang="en-US" altLang="zh-CN" sz="2400" b="1"/>
                <a:t>7.9 </a:t>
              </a:r>
              <a:r>
                <a:rPr lang="zh-CN" altLang="en-US" sz="2400" b="1"/>
                <a:t>试分析</a:t>
              </a:r>
              <a:r>
                <a:rPr lang="en-US" altLang="zh-CN" sz="2400" b="1"/>
                <a:t>C/S</a:t>
              </a:r>
              <a:r>
                <a:rPr lang="zh-CN" altLang="en-US" sz="2400" b="1"/>
                <a:t>为</a:t>
              </a:r>
              <a:r>
                <a:rPr lang="en-US" altLang="zh-CN" sz="2400" b="1"/>
                <a:t>0</a:t>
              </a:r>
              <a:r>
                <a:rPr lang="zh-CN" altLang="en-US" sz="2400" b="1"/>
                <a:t>和</a:t>
              </a:r>
              <a:r>
                <a:rPr lang="en-US" altLang="zh-CN" sz="2400" b="1"/>
                <a:t>1</a:t>
              </a:r>
              <a:r>
                <a:rPr lang="zh-CN" altLang="en-US" sz="2400" b="1"/>
                <a:t>时</a:t>
              </a:r>
              <a:r>
                <a:rPr lang="en-US" altLang="zh-CN" sz="2400" b="1"/>
                <a:t>,</a:t>
              </a:r>
              <a:r>
                <a:rPr lang="zh-CN" altLang="en-US" sz="2400" b="1"/>
                <a:t>电路的逻辑功能</a:t>
              </a:r>
            </a:p>
          </p:txBody>
        </p:sp>
        <p:sp>
          <p:nvSpPr>
            <p:cNvPr id="8" name="Line 63"/>
            <p:cNvSpPr>
              <a:spLocks noChangeShapeType="1"/>
            </p:cNvSpPr>
            <p:nvPr/>
          </p:nvSpPr>
          <p:spPr bwMode="auto">
            <a:xfrm>
              <a:off x="1927" y="391"/>
              <a:ext cx="113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935038" y="4365626"/>
            <a:ext cx="8208962" cy="1938338"/>
            <a:chOff x="589" y="2750"/>
            <a:chExt cx="5171" cy="1221"/>
          </a:xfrm>
        </p:grpSpPr>
        <p:sp>
          <p:nvSpPr>
            <p:cNvPr id="87046" name="Text Box 13"/>
            <p:cNvSpPr txBox="1">
              <a:spLocks noChangeArrowheads="1"/>
            </p:cNvSpPr>
            <p:nvPr/>
          </p:nvSpPr>
          <p:spPr bwMode="auto">
            <a:xfrm>
              <a:off x="589" y="2750"/>
              <a:ext cx="5171" cy="1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74HC161(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同步预置数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LOAD=C/S</a:t>
              </a:r>
            </a:p>
            <a:p>
              <a:pPr eaLnBrk="1" hangingPunct="1">
                <a:spcBef>
                  <a:spcPct val="0"/>
                </a:spcBef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若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C/S=0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上升沿作用下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,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将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in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装入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	——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移位寄存器</a:t>
              </a:r>
            </a:p>
            <a:p>
              <a:pPr eaLnBrk="1" hangingPunct="1">
                <a:spcBef>
                  <a:spcPct val="0"/>
                </a:spcBef>
                <a:buClrTx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若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C/S=1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上升沿作用下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,74LS161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进行加法计数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	——4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位二进制加法计数器</a:t>
              </a:r>
            </a:p>
          </p:txBody>
        </p:sp>
        <p:sp>
          <p:nvSpPr>
            <p:cNvPr id="87047" name="Line 66"/>
            <p:cNvSpPr>
              <a:spLocks noChangeShapeType="1"/>
            </p:cNvSpPr>
            <p:nvPr/>
          </p:nvSpPr>
          <p:spPr bwMode="auto">
            <a:xfrm>
              <a:off x="3538" y="2795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8" name="Line 67"/>
            <p:cNvSpPr>
              <a:spLocks noChangeShapeType="1"/>
            </p:cNvSpPr>
            <p:nvPr/>
          </p:nvSpPr>
          <p:spPr bwMode="auto">
            <a:xfrm>
              <a:off x="2767" y="2795"/>
              <a:ext cx="4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9" name="Line 68"/>
            <p:cNvSpPr>
              <a:spLocks noChangeShapeType="1"/>
            </p:cNvSpPr>
            <p:nvPr/>
          </p:nvSpPr>
          <p:spPr bwMode="auto">
            <a:xfrm>
              <a:off x="1020" y="3022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50" name="Line 69"/>
            <p:cNvSpPr>
              <a:spLocks noChangeShapeType="1"/>
            </p:cNvSpPr>
            <p:nvPr/>
          </p:nvSpPr>
          <p:spPr bwMode="auto">
            <a:xfrm>
              <a:off x="1020" y="3475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pic>
        <p:nvPicPr>
          <p:cNvPr id="13" name="Picture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73125"/>
            <a:ext cx="5292725" cy="433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92163" y="200025"/>
            <a:ext cx="82232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7.10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试分析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时电路的逻辑功能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6034088" y="1274763"/>
            <a:ext cx="3038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个模块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计数器和数据选择器</a:t>
            </a:r>
          </a:p>
        </p:txBody>
      </p:sp>
      <p:grpSp>
        <p:nvGrpSpPr>
          <p:cNvPr id="18" name="Group 99"/>
          <p:cNvGrpSpPr>
            <a:grpSpLocks/>
          </p:cNvGrpSpPr>
          <p:nvPr/>
        </p:nvGrpSpPr>
        <p:grpSpPr bwMode="auto">
          <a:xfrm>
            <a:off x="719138" y="5300663"/>
            <a:ext cx="8424862" cy="1006475"/>
            <a:chOff x="453" y="3340"/>
            <a:chExt cx="5307" cy="634"/>
          </a:xfrm>
        </p:grpSpPr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453" y="3340"/>
              <a:ext cx="5307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数据选择器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74LS251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Y=CBAD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CBAD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   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XQ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8078" name="Line 61"/>
            <p:cNvSpPr>
              <a:spLocks noChangeShapeType="1"/>
            </p:cNvSpPr>
            <p:nvPr/>
          </p:nvSpPr>
          <p:spPr bwMode="auto">
            <a:xfrm>
              <a:off x="725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79" name="Line 63"/>
            <p:cNvSpPr>
              <a:spLocks noChangeShapeType="1"/>
            </p:cNvSpPr>
            <p:nvPr/>
          </p:nvSpPr>
          <p:spPr bwMode="auto">
            <a:xfrm>
              <a:off x="839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0" name="Line 64"/>
            <p:cNvSpPr>
              <a:spLocks noChangeShapeType="1"/>
            </p:cNvSpPr>
            <p:nvPr/>
          </p:nvSpPr>
          <p:spPr bwMode="auto">
            <a:xfrm>
              <a:off x="930" y="3589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1" name="Line 65"/>
            <p:cNvSpPr>
              <a:spLocks noChangeShapeType="1"/>
            </p:cNvSpPr>
            <p:nvPr/>
          </p:nvSpPr>
          <p:spPr bwMode="auto">
            <a:xfrm>
              <a:off x="715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2" name="Line 66"/>
            <p:cNvSpPr>
              <a:spLocks noChangeShapeType="1"/>
            </p:cNvSpPr>
            <p:nvPr/>
          </p:nvSpPr>
          <p:spPr bwMode="auto">
            <a:xfrm>
              <a:off x="896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3" name="Line 67"/>
            <p:cNvSpPr>
              <a:spLocks noChangeShapeType="1"/>
            </p:cNvSpPr>
            <p:nvPr/>
          </p:nvSpPr>
          <p:spPr bwMode="auto">
            <a:xfrm>
              <a:off x="1078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4" name="Line 68"/>
            <p:cNvSpPr>
              <a:spLocks noChangeShapeType="1"/>
            </p:cNvSpPr>
            <p:nvPr/>
          </p:nvSpPr>
          <p:spPr bwMode="auto">
            <a:xfrm>
              <a:off x="1315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5" name="Line 69"/>
            <p:cNvSpPr>
              <a:spLocks noChangeShapeType="1"/>
            </p:cNvSpPr>
            <p:nvPr/>
          </p:nvSpPr>
          <p:spPr bwMode="auto">
            <a:xfrm>
              <a:off x="1429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6" name="Line 73"/>
            <p:cNvSpPr>
              <a:spLocks noChangeShapeType="1"/>
            </p:cNvSpPr>
            <p:nvPr/>
          </p:nvSpPr>
          <p:spPr bwMode="auto">
            <a:xfrm>
              <a:off x="1927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7" name="Line 75"/>
            <p:cNvSpPr>
              <a:spLocks noChangeShapeType="1"/>
            </p:cNvSpPr>
            <p:nvPr/>
          </p:nvSpPr>
          <p:spPr bwMode="auto">
            <a:xfrm>
              <a:off x="2132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8" name="Line 76"/>
            <p:cNvSpPr>
              <a:spLocks noChangeShapeType="1"/>
            </p:cNvSpPr>
            <p:nvPr/>
          </p:nvSpPr>
          <p:spPr bwMode="auto">
            <a:xfrm>
              <a:off x="2517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9" name="Line 80"/>
            <p:cNvSpPr>
              <a:spLocks noChangeShapeType="1"/>
            </p:cNvSpPr>
            <p:nvPr/>
          </p:nvSpPr>
          <p:spPr bwMode="auto">
            <a:xfrm>
              <a:off x="3220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0" name="Line 81"/>
            <p:cNvSpPr>
              <a:spLocks noChangeShapeType="1"/>
            </p:cNvSpPr>
            <p:nvPr/>
          </p:nvSpPr>
          <p:spPr bwMode="auto">
            <a:xfrm>
              <a:off x="3333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1" name="Line 83"/>
            <p:cNvSpPr>
              <a:spLocks noChangeShapeType="1"/>
            </p:cNvSpPr>
            <p:nvPr/>
          </p:nvSpPr>
          <p:spPr bwMode="auto">
            <a:xfrm>
              <a:off x="3810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2" name="Line 87"/>
            <p:cNvSpPr>
              <a:spLocks noChangeShapeType="1"/>
            </p:cNvSpPr>
            <p:nvPr/>
          </p:nvSpPr>
          <p:spPr bwMode="auto">
            <a:xfrm>
              <a:off x="4535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3" name="Line 88"/>
            <p:cNvSpPr>
              <a:spLocks noChangeShapeType="1"/>
            </p:cNvSpPr>
            <p:nvPr/>
          </p:nvSpPr>
          <p:spPr bwMode="auto">
            <a:xfrm>
              <a:off x="1361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4" name="Line 89"/>
            <p:cNvSpPr>
              <a:spLocks noChangeShapeType="1"/>
            </p:cNvSpPr>
            <p:nvPr/>
          </p:nvSpPr>
          <p:spPr bwMode="auto">
            <a:xfrm>
              <a:off x="1542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5" name="Line 91"/>
            <p:cNvSpPr>
              <a:spLocks noChangeShapeType="1"/>
            </p:cNvSpPr>
            <p:nvPr/>
          </p:nvSpPr>
          <p:spPr bwMode="auto">
            <a:xfrm>
              <a:off x="1995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6" name="Line 93"/>
            <p:cNvSpPr>
              <a:spLocks noChangeShapeType="1"/>
            </p:cNvSpPr>
            <p:nvPr/>
          </p:nvSpPr>
          <p:spPr bwMode="auto">
            <a:xfrm>
              <a:off x="2358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7" name="Line 94"/>
            <p:cNvSpPr>
              <a:spLocks noChangeShapeType="1"/>
            </p:cNvSpPr>
            <p:nvPr/>
          </p:nvSpPr>
          <p:spPr bwMode="auto">
            <a:xfrm>
              <a:off x="2631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8" name="Line 95"/>
            <p:cNvSpPr>
              <a:spLocks noChangeShapeType="1"/>
            </p:cNvSpPr>
            <p:nvPr/>
          </p:nvSpPr>
          <p:spPr bwMode="auto">
            <a:xfrm>
              <a:off x="3466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9" name="Line 96"/>
            <p:cNvSpPr>
              <a:spLocks noChangeShapeType="1"/>
            </p:cNvSpPr>
            <p:nvPr/>
          </p:nvSpPr>
          <p:spPr bwMode="auto">
            <a:xfrm>
              <a:off x="3651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100" name="Line 97"/>
            <p:cNvSpPr>
              <a:spLocks noChangeShapeType="1"/>
            </p:cNvSpPr>
            <p:nvPr/>
          </p:nvSpPr>
          <p:spPr bwMode="auto">
            <a:xfrm>
              <a:off x="3810" y="3770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101" name="Line 98"/>
            <p:cNvSpPr>
              <a:spLocks noChangeShapeType="1"/>
            </p:cNvSpPr>
            <p:nvPr/>
          </p:nvSpPr>
          <p:spPr bwMode="auto">
            <a:xfrm>
              <a:off x="4377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63">
              <a:extLst>
                <a:ext uri="{FF2B5EF4-FFF2-40B4-BE49-F238E27FC236}">
                  <a16:creationId xmlns:a16="http://schemas.microsoft.com/office/drawing/2014/main" id="{575C3715-B55E-C86C-33B7-B522B38AF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6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64">
              <a:extLst>
                <a:ext uri="{FF2B5EF4-FFF2-40B4-BE49-F238E27FC236}">
                  <a16:creationId xmlns:a16="http://schemas.microsoft.com/office/drawing/2014/main" id="{662B50DF-7DF2-52FD-262B-817D27B01C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7" y="3589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" name="Group 102"/>
          <p:cNvGrpSpPr>
            <a:grpSpLocks/>
          </p:cNvGrpSpPr>
          <p:nvPr/>
        </p:nvGrpSpPr>
        <p:grpSpPr bwMode="auto">
          <a:xfrm>
            <a:off x="792163" y="6381750"/>
            <a:ext cx="8351837" cy="396875"/>
            <a:chOff x="499" y="4070"/>
            <a:chExt cx="5261" cy="250"/>
          </a:xfrm>
        </p:grpSpPr>
        <p:sp>
          <p:nvSpPr>
            <p:cNvPr id="88075" name="Text Box 13"/>
            <p:cNvSpPr txBox="1">
              <a:spLocks noChangeArrowheads="1"/>
            </p:cNvSpPr>
            <p:nvPr/>
          </p:nvSpPr>
          <p:spPr bwMode="auto">
            <a:xfrm>
              <a:off x="499" y="4070"/>
              <a:ext cx="526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输出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Z=Y</a:t>
              </a:r>
            </a:p>
          </p:txBody>
        </p:sp>
        <p:sp>
          <p:nvSpPr>
            <p:cNvPr id="88076" name="Line 101"/>
            <p:cNvSpPr>
              <a:spLocks noChangeShapeType="1"/>
            </p:cNvSpPr>
            <p:nvPr/>
          </p:nvSpPr>
          <p:spPr bwMode="auto">
            <a:xfrm>
              <a:off x="1073" y="4110"/>
              <a:ext cx="1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" name="Group 104"/>
          <p:cNvGrpSpPr>
            <a:grpSpLocks/>
          </p:cNvGrpSpPr>
          <p:nvPr/>
        </p:nvGrpSpPr>
        <p:grpSpPr bwMode="auto">
          <a:xfrm>
            <a:off x="5903913" y="3433763"/>
            <a:ext cx="3240087" cy="1616075"/>
            <a:chOff x="3719" y="1548"/>
            <a:chExt cx="2041" cy="1018"/>
          </a:xfrm>
        </p:grpSpPr>
        <p:sp>
          <p:nvSpPr>
            <p:cNvPr id="88073" name="Text Box 13"/>
            <p:cNvSpPr txBox="1">
              <a:spLocks noChangeArrowheads="1"/>
            </p:cNvSpPr>
            <p:nvPr/>
          </p:nvSpPr>
          <p:spPr bwMode="auto">
            <a:xfrm>
              <a:off x="3719" y="1548"/>
              <a:ext cx="2041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计数器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endParaRPr lang="en-US" altLang="zh-CN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LOAD(74LS251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的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Y)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=0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时装入数据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00Q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=1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时计数，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控制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74LS251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的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88074" name="Line 103"/>
            <p:cNvSpPr>
              <a:spLocks noChangeShapeType="1"/>
            </p:cNvSpPr>
            <p:nvPr/>
          </p:nvSpPr>
          <p:spPr bwMode="auto">
            <a:xfrm>
              <a:off x="3787" y="1772"/>
              <a:ext cx="4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92163" y="200025"/>
            <a:ext cx="82232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7.10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试分析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时电路的逻辑功能</a:t>
            </a:r>
          </a:p>
        </p:txBody>
      </p:sp>
      <p:graphicFrame>
        <p:nvGraphicFramePr>
          <p:cNvPr id="50" name="Group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26911"/>
              </p:ext>
            </p:extLst>
          </p:nvPr>
        </p:nvGraphicFramePr>
        <p:xfrm>
          <a:off x="1223963" y="1484313"/>
          <a:ext cx="5821362" cy="4846637"/>
        </p:xfrm>
        <a:graphic>
          <a:graphicData uri="http://schemas.openxmlformats.org/drawingml/2006/table">
            <a:tbl>
              <a:tblPr/>
              <a:tblGrid>
                <a:gridCol w="1693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6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例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7.10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的状态转换表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(X=0)</a:t>
                      </a:r>
                    </a:p>
                  </a:txBody>
                  <a:tcPr marT="45723" marB="45723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23" marB="45723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Y=LOAD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 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Z=Y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41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  0   0</a:t>
                      </a:r>
                    </a:p>
                  </a:txBody>
                  <a:tcPr marT="45723" marB="45723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0(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置数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811213" y="1100138"/>
            <a:ext cx="833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设初态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=0000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 Box 13"/>
          <p:cNvSpPr txBox="1">
            <a:spLocks noChangeArrowheads="1"/>
          </p:cNvSpPr>
          <p:nvPr/>
        </p:nvSpPr>
        <p:spPr bwMode="auto">
          <a:xfrm>
            <a:off x="811213" y="6380163"/>
            <a:ext cx="833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时的功能：余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码加法计数器，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是进位输出信号</a:t>
            </a:r>
          </a:p>
        </p:txBody>
      </p:sp>
      <p:grpSp>
        <p:nvGrpSpPr>
          <p:cNvPr id="53" name="Group 77"/>
          <p:cNvGrpSpPr>
            <a:grpSpLocks/>
          </p:cNvGrpSpPr>
          <p:nvPr/>
        </p:nvGrpSpPr>
        <p:grpSpPr bwMode="auto">
          <a:xfrm>
            <a:off x="827088" y="763588"/>
            <a:ext cx="8424862" cy="396875"/>
            <a:chOff x="453" y="4092"/>
            <a:chExt cx="5307" cy="250"/>
          </a:xfrm>
        </p:grpSpPr>
        <p:sp>
          <p:nvSpPr>
            <p:cNvPr id="89113" name="Text Box 13"/>
            <p:cNvSpPr txBox="1">
              <a:spLocks noChangeArrowheads="1"/>
            </p:cNvSpPr>
            <p:nvPr/>
          </p:nvSpPr>
          <p:spPr bwMode="auto">
            <a:xfrm>
              <a:off x="453" y="4092"/>
              <a:ext cx="530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X=0</a:t>
              </a: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时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Y=Q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114" name="Line 79"/>
            <p:cNvSpPr>
              <a:spLocks noChangeShapeType="1"/>
            </p:cNvSpPr>
            <p:nvPr/>
          </p:nvSpPr>
          <p:spPr bwMode="auto">
            <a:xfrm>
              <a:off x="1179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15" name="Line 80"/>
            <p:cNvSpPr>
              <a:spLocks noChangeShapeType="1"/>
            </p:cNvSpPr>
            <p:nvPr/>
          </p:nvSpPr>
          <p:spPr bwMode="auto">
            <a:xfrm>
              <a:off x="1383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16" name="Line 81"/>
            <p:cNvSpPr>
              <a:spLocks noChangeShapeType="1"/>
            </p:cNvSpPr>
            <p:nvPr/>
          </p:nvSpPr>
          <p:spPr bwMode="auto">
            <a:xfrm>
              <a:off x="1565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17" name="Line 82"/>
            <p:cNvSpPr>
              <a:spLocks noChangeShapeType="1"/>
            </p:cNvSpPr>
            <p:nvPr/>
          </p:nvSpPr>
          <p:spPr bwMode="auto">
            <a:xfrm>
              <a:off x="1837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18" name="Line 83"/>
            <p:cNvSpPr>
              <a:spLocks noChangeShapeType="1"/>
            </p:cNvSpPr>
            <p:nvPr/>
          </p:nvSpPr>
          <p:spPr bwMode="auto">
            <a:xfrm>
              <a:off x="2018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19" name="Line 84"/>
            <p:cNvSpPr>
              <a:spLocks noChangeShapeType="1"/>
            </p:cNvSpPr>
            <p:nvPr/>
          </p:nvSpPr>
          <p:spPr bwMode="auto">
            <a:xfrm>
              <a:off x="2472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20" name="Line 85"/>
            <p:cNvSpPr>
              <a:spLocks noChangeShapeType="1"/>
            </p:cNvSpPr>
            <p:nvPr/>
          </p:nvSpPr>
          <p:spPr bwMode="auto">
            <a:xfrm>
              <a:off x="2835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21" name="Line 86"/>
            <p:cNvSpPr>
              <a:spLocks noChangeShapeType="1"/>
            </p:cNvSpPr>
            <p:nvPr/>
          </p:nvSpPr>
          <p:spPr bwMode="auto">
            <a:xfrm>
              <a:off x="3107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22" name="Line 87"/>
            <p:cNvSpPr>
              <a:spLocks noChangeShapeType="1"/>
            </p:cNvSpPr>
            <p:nvPr/>
          </p:nvSpPr>
          <p:spPr bwMode="auto">
            <a:xfrm>
              <a:off x="3924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23" name="Line 88"/>
            <p:cNvSpPr>
              <a:spLocks noChangeShapeType="1"/>
            </p:cNvSpPr>
            <p:nvPr/>
          </p:nvSpPr>
          <p:spPr bwMode="auto">
            <a:xfrm>
              <a:off x="4105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24" name="Line 89"/>
            <p:cNvSpPr>
              <a:spLocks noChangeShapeType="1"/>
            </p:cNvSpPr>
            <p:nvPr/>
          </p:nvSpPr>
          <p:spPr bwMode="auto">
            <a:xfrm>
              <a:off x="4581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6" name="Line 90"/>
          <p:cNvSpPr>
            <a:spLocks noChangeShapeType="1"/>
          </p:cNvSpPr>
          <p:nvPr/>
        </p:nvSpPr>
        <p:spPr bwMode="auto">
          <a:xfrm>
            <a:off x="3348038" y="1952625"/>
            <a:ext cx="6842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Line 91"/>
          <p:cNvSpPr>
            <a:spLocks noChangeShapeType="1"/>
          </p:cNvSpPr>
          <p:nvPr/>
        </p:nvSpPr>
        <p:spPr bwMode="auto">
          <a:xfrm>
            <a:off x="6696075" y="1952625"/>
            <a:ext cx="144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66" grpId="0" animBg="1"/>
      <p:bldP spid="6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92163" y="200025"/>
            <a:ext cx="82232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7.10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试分析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时电路的逻辑功能</a:t>
            </a:r>
          </a:p>
        </p:txBody>
      </p:sp>
      <p:graphicFrame>
        <p:nvGraphicFramePr>
          <p:cNvPr id="22" name="Group 23"/>
          <p:cNvGraphicFramePr>
            <a:graphicFrameLocks noGrp="1"/>
          </p:cNvGraphicFramePr>
          <p:nvPr/>
        </p:nvGraphicFramePr>
        <p:xfrm>
          <a:off x="1116013" y="2035175"/>
          <a:ext cx="5821362" cy="3932238"/>
        </p:xfrm>
        <a:graphic>
          <a:graphicData uri="http://schemas.openxmlformats.org/drawingml/2006/table">
            <a:tbl>
              <a:tblPr/>
              <a:tblGrid>
                <a:gridCol w="1693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例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7.10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的状态转换表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(X=1)</a:t>
                      </a: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Y=LOAD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 </a:t>
                      </a: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Z=Y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96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置数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811213" y="1449388"/>
            <a:ext cx="833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设初态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=0000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811213" y="6319838"/>
            <a:ext cx="833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X=1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时的功能：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8421BCD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码加法计数器，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是进位输出信号</a:t>
            </a:r>
          </a:p>
        </p:txBody>
      </p:sp>
      <p:grpSp>
        <p:nvGrpSpPr>
          <p:cNvPr id="25" name="Group 64"/>
          <p:cNvGrpSpPr>
            <a:grpSpLocks/>
          </p:cNvGrpSpPr>
          <p:nvPr/>
        </p:nvGrpSpPr>
        <p:grpSpPr bwMode="auto">
          <a:xfrm>
            <a:off x="719138" y="692150"/>
            <a:ext cx="8424862" cy="701675"/>
            <a:chOff x="453" y="3686"/>
            <a:chExt cx="5307" cy="442"/>
          </a:xfrm>
        </p:grpSpPr>
        <p:sp>
          <p:nvSpPr>
            <p:cNvPr id="90137" name="Text Box 13"/>
            <p:cNvSpPr txBox="1">
              <a:spLocks noChangeArrowheads="1"/>
            </p:cNvSpPr>
            <p:nvPr/>
          </p:nvSpPr>
          <p:spPr bwMode="auto">
            <a:xfrm>
              <a:off x="453" y="3686"/>
              <a:ext cx="530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X=1</a:t>
              </a: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时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Y=Q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138" name="Line 29"/>
            <p:cNvSpPr>
              <a:spLocks noChangeShapeType="1"/>
            </p:cNvSpPr>
            <p:nvPr/>
          </p:nvSpPr>
          <p:spPr bwMode="auto">
            <a:xfrm>
              <a:off x="725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39" name="Line 30"/>
            <p:cNvSpPr>
              <a:spLocks noChangeShapeType="1"/>
            </p:cNvSpPr>
            <p:nvPr/>
          </p:nvSpPr>
          <p:spPr bwMode="auto">
            <a:xfrm>
              <a:off x="929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0" name="Line 31"/>
            <p:cNvSpPr>
              <a:spLocks noChangeShapeType="1"/>
            </p:cNvSpPr>
            <p:nvPr/>
          </p:nvSpPr>
          <p:spPr bwMode="auto">
            <a:xfrm>
              <a:off x="1111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1" name="Line 41"/>
            <p:cNvSpPr>
              <a:spLocks noChangeShapeType="1"/>
            </p:cNvSpPr>
            <p:nvPr/>
          </p:nvSpPr>
          <p:spPr bwMode="auto">
            <a:xfrm>
              <a:off x="1383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2" name="Line 42"/>
            <p:cNvSpPr>
              <a:spLocks noChangeShapeType="1"/>
            </p:cNvSpPr>
            <p:nvPr/>
          </p:nvSpPr>
          <p:spPr bwMode="auto">
            <a:xfrm>
              <a:off x="1564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3" name="Line 43"/>
            <p:cNvSpPr>
              <a:spLocks noChangeShapeType="1"/>
            </p:cNvSpPr>
            <p:nvPr/>
          </p:nvSpPr>
          <p:spPr bwMode="auto">
            <a:xfrm>
              <a:off x="2018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4" name="Line 44"/>
            <p:cNvSpPr>
              <a:spLocks noChangeShapeType="1"/>
            </p:cNvSpPr>
            <p:nvPr/>
          </p:nvSpPr>
          <p:spPr bwMode="auto">
            <a:xfrm>
              <a:off x="2381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5" name="Line 45"/>
            <p:cNvSpPr>
              <a:spLocks noChangeShapeType="1"/>
            </p:cNvSpPr>
            <p:nvPr/>
          </p:nvSpPr>
          <p:spPr bwMode="auto">
            <a:xfrm>
              <a:off x="2653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6" name="Line 46"/>
            <p:cNvSpPr>
              <a:spLocks noChangeShapeType="1"/>
            </p:cNvSpPr>
            <p:nvPr/>
          </p:nvSpPr>
          <p:spPr bwMode="auto">
            <a:xfrm>
              <a:off x="3470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7" name="Line 47"/>
            <p:cNvSpPr>
              <a:spLocks noChangeShapeType="1"/>
            </p:cNvSpPr>
            <p:nvPr/>
          </p:nvSpPr>
          <p:spPr bwMode="auto">
            <a:xfrm>
              <a:off x="3651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8" name="Line 49"/>
            <p:cNvSpPr>
              <a:spLocks noChangeShapeType="1"/>
            </p:cNvSpPr>
            <p:nvPr/>
          </p:nvSpPr>
          <p:spPr bwMode="auto">
            <a:xfrm>
              <a:off x="4286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9" name="Line 63"/>
            <p:cNvSpPr>
              <a:spLocks noChangeShapeType="1"/>
            </p:cNvSpPr>
            <p:nvPr/>
          </p:nvSpPr>
          <p:spPr bwMode="auto">
            <a:xfrm>
              <a:off x="3833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" name="Line 65"/>
          <p:cNvSpPr>
            <a:spLocks noChangeShapeType="1"/>
          </p:cNvSpPr>
          <p:nvPr/>
        </p:nvSpPr>
        <p:spPr bwMode="auto">
          <a:xfrm>
            <a:off x="3240088" y="2492375"/>
            <a:ext cx="6842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66"/>
          <p:cNvSpPr>
            <a:spLocks noChangeShapeType="1"/>
          </p:cNvSpPr>
          <p:nvPr/>
        </p:nvSpPr>
        <p:spPr bwMode="auto">
          <a:xfrm>
            <a:off x="6588125" y="2492375"/>
            <a:ext cx="144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92163" y="200025"/>
            <a:ext cx="82232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7.10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试分析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时电路的逻辑功能</a:t>
            </a: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1331913" y="5384800"/>
            <a:ext cx="7812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无论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或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，电路均能自启动</a:t>
            </a:r>
          </a:p>
        </p:txBody>
      </p:sp>
      <p:graphicFrame>
        <p:nvGraphicFramePr>
          <p:cNvPr id="42" name="Group 70"/>
          <p:cNvGraphicFramePr>
            <a:graphicFrameLocks noGrp="1"/>
          </p:cNvGraphicFramePr>
          <p:nvPr/>
        </p:nvGraphicFramePr>
        <p:xfrm>
          <a:off x="1150938" y="1065213"/>
          <a:ext cx="5838825" cy="3718032"/>
        </p:xfrm>
        <a:graphic>
          <a:graphicData uri="http://schemas.openxmlformats.org/drawingml/2006/table">
            <a:tbl>
              <a:tblPr/>
              <a:tblGrid>
                <a:gridCol w="540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9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前面未出现的各无效状态的转换表</a:t>
                      </a:r>
                    </a:p>
                  </a:txBody>
                  <a:tcPr marL="91451" marR="91451" marT="45654" marB="45654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marL="91451" marR="91451" marT="45654" marB="4565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Y=LOAD</a:t>
                      </a: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6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91451" marR="91451" marT="45654" marB="4565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1   1   1   1</a:t>
                      </a: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0(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置数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0     0     1     1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1     1     1     1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0     0     0     0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00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51" marR="91451" marT="45654" marB="4565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1   1   1   1</a:t>
                      </a: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0(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置数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0(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置数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1     0     1     1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1     1     0     0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0     0     1     1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0     0     1     1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1     1     1     1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0     0     0     0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91807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Line 24"/>
          <p:cNvSpPr>
            <a:spLocks noChangeShapeType="1"/>
          </p:cNvSpPr>
          <p:nvPr/>
        </p:nvSpPr>
        <p:spPr bwMode="auto">
          <a:xfrm>
            <a:off x="4067175" y="1520825"/>
            <a:ext cx="6842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777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179388" y="200025"/>
            <a:ext cx="8869362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分析逻辑功能，其中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1s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409575" y="5846763"/>
            <a:ext cx="8734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AutoNum type="arabicParenBoth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CKA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连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CKB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连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CLK——5421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码计数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输出是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的十分频，即周期为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10s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的脉冲，送给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F559D-4099-CC22-B6AD-F93F5282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" y="733308"/>
            <a:ext cx="9144000" cy="483984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777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93188" name="Text Box 13"/>
          <p:cNvSpPr txBox="1">
            <a:spLocks noChangeArrowheads="1"/>
          </p:cNvSpPr>
          <p:nvPr/>
        </p:nvSpPr>
        <p:spPr bwMode="auto">
          <a:xfrm>
            <a:off x="179388" y="200025"/>
            <a:ext cx="8869362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分析逻辑功能，其中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1s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4" name="Group 228"/>
          <p:cNvGrpSpPr>
            <a:grpSpLocks/>
          </p:cNvGrpSpPr>
          <p:nvPr/>
        </p:nvGrpSpPr>
        <p:grpSpPr bwMode="auto">
          <a:xfrm>
            <a:off x="263525" y="5810250"/>
            <a:ext cx="8880475" cy="822325"/>
            <a:chOff x="166" y="3543"/>
            <a:chExt cx="5594" cy="518"/>
          </a:xfrm>
        </p:grpSpPr>
        <p:sp>
          <p:nvSpPr>
            <p:cNvPr id="93191" name="Text Box 13"/>
            <p:cNvSpPr txBox="1">
              <a:spLocks noChangeArrowheads="1"/>
            </p:cNvSpPr>
            <p:nvPr/>
          </p:nvSpPr>
          <p:spPr bwMode="auto">
            <a:xfrm>
              <a:off x="166" y="3543"/>
              <a:ext cx="559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(2) 74LS161(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同步预置数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，预置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0——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对周期为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10s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的脉冲进行六进制计数</a:t>
              </a:r>
            </a:p>
          </p:txBody>
        </p:sp>
        <p:sp>
          <p:nvSpPr>
            <p:cNvPr id="93192" name="Line 226"/>
            <p:cNvSpPr>
              <a:spLocks noChangeShapeType="1"/>
            </p:cNvSpPr>
            <p:nvPr/>
          </p:nvSpPr>
          <p:spPr bwMode="auto">
            <a:xfrm>
              <a:off x="2585" y="3589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93" name="Line 227"/>
            <p:cNvSpPr>
              <a:spLocks noChangeShapeType="1"/>
            </p:cNvSpPr>
            <p:nvPr/>
          </p:nvSpPr>
          <p:spPr bwMode="auto">
            <a:xfrm>
              <a:off x="3243" y="3589"/>
              <a:ext cx="3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037EC2E-B413-C6EA-8505-9D5FC27D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" y="733308"/>
            <a:ext cx="9144000" cy="483984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2400"/>
              <a:t>寄存器和锁存器的区别</a:t>
            </a:r>
          </a:p>
        </p:txBody>
      </p:sp>
      <p:sp>
        <p:nvSpPr>
          <p:cNvPr id="30728" name="Text Box 7"/>
          <p:cNvSpPr txBox="1">
            <a:spLocks noChangeArrowheads="1"/>
          </p:cNvSpPr>
          <p:nvPr/>
        </p:nvSpPr>
        <p:spPr bwMode="auto">
          <a:xfrm>
            <a:off x="755650" y="2332038"/>
            <a:ext cx="8208963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寄存器与锁存器的区别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）控制信号：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寄存器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是同步时钟控制，边沿触发；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锁存器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是电平信号控制，电平触发；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）输出端信号：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寄存器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的输出端平时不随输入端的变化而变化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57200" lvl="1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只有在时钟（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）有效时才将输入端的数据送输出端；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锁存器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的输出端平时总随输入端变化而变化（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LE=1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57200" lvl="1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只有当锁存器信号（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LE=0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）到达时，才将输出端状态锁存，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57200" lvl="1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使其不再随输入端的变化而变化；</a:t>
            </a:r>
          </a:p>
        </p:txBody>
      </p:sp>
      <p:pic>
        <p:nvPicPr>
          <p:cNvPr id="12292" name="Picture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88913"/>
            <a:ext cx="2411413" cy="250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1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92088"/>
            <a:ext cx="20161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4" name="矩形 113"/>
          <p:cNvSpPr>
            <a:spLocks noChangeArrowheads="1"/>
          </p:cNvSpPr>
          <p:nvPr/>
        </p:nvSpPr>
        <p:spPr bwMode="auto">
          <a:xfrm rot="5400000">
            <a:off x="7402512" y="138588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74LS373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5" name="矩形 114"/>
          <p:cNvSpPr>
            <a:spLocks noChangeArrowheads="1"/>
          </p:cNvSpPr>
          <p:nvPr/>
        </p:nvSpPr>
        <p:spPr bwMode="auto">
          <a:xfrm rot="5400000">
            <a:off x="5007769" y="1283494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74LS175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777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94212" name="Text Box 13"/>
          <p:cNvSpPr txBox="1">
            <a:spLocks noChangeArrowheads="1"/>
          </p:cNvSpPr>
          <p:nvPr/>
        </p:nvSpPr>
        <p:spPr bwMode="auto">
          <a:xfrm>
            <a:off x="179388" y="200025"/>
            <a:ext cx="8869362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分析逻辑功能，其中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1s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8" name="Text Box 13"/>
          <p:cNvSpPr txBox="1">
            <a:spLocks noChangeArrowheads="1"/>
          </p:cNvSpPr>
          <p:nvPr/>
        </p:nvSpPr>
        <p:spPr bwMode="auto">
          <a:xfrm>
            <a:off x="287338" y="5924550"/>
            <a:ext cx="8807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(3) 74LS138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：对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的输出译码，控制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A481A5-0BC2-51BD-0EE1-7A0B8AFF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" y="733308"/>
            <a:ext cx="9144000" cy="483984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4925" y="36513"/>
            <a:ext cx="9144000" cy="6777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95236" name="Text Box 13"/>
          <p:cNvSpPr txBox="1">
            <a:spLocks noChangeArrowheads="1"/>
          </p:cNvSpPr>
          <p:nvPr/>
        </p:nvSpPr>
        <p:spPr bwMode="auto">
          <a:xfrm>
            <a:off x="179388" y="200025"/>
            <a:ext cx="8869362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分析逻辑功能，其中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1s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AC6ABE-5DAD-AA66-5F68-421582BF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7" y="733308"/>
            <a:ext cx="9144000" cy="48398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01C17A-823C-FBD3-68EF-15BDD256B4D2}"/>
              </a:ext>
            </a:extLst>
          </p:cNvPr>
          <p:cNvSpPr txBox="1"/>
          <p:nvPr/>
        </p:nvSpPr>
        <p:spPr>
          <a:xfrm>
            <a:off x="2268187" y="3274022"/>
            <a:ext cx="4607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CCD8C5-FBD8-C79F-3BC3-0469B02C3D01}"/>
              </a:ext>
            </a:extLst>
          </p:cNvPr>
          <p:cNvSpPr txBox="1"/>
          <p:nvPr/>
        </p:nvSpPr>
        <p:spPr>
          <a:xfrm>
            <a:off x="2268187" y="3274022"/>
            <a:ext cx="4607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1BFAD6D-01C2-1992-F29F-D3A543BE5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16748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C305E045-41A4-03BA-2532-18456AA26D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150132"/>
              </p:ext>
            </p:extLst>
          </p:nvPr>
        </p:nvGraphicFramePr>
        <p:xfrm>
          <a:off x="777875" y="6057900"/>
          <a:ext cx="39195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08560" imgH="965160" progId="Equation.DSMT4">
                  <p:embed/>
                </p:oleObj>
              </mc:Choice>
              <mc:Fallback>
                <p:oleObj name="Equation" r:id="rId4" imgW="5308560" imgH="9651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6057900"/>
                        <a:ext cx="3919538" cy="715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3">
            <a:extLst>
              <a:ext uri="{FF2B5EF4-FFF2-40B4-BE49-F238E27FC236}">
                <a16:creationId xmlns:a16="http://schemas.microsoft.com/office/drawing/2014/main" id="{56FF28E4-18DF-2F66-40B1-8FBFD7440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95" y="5573150"/>
            <a:ext cx="884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(4) 74LS194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：根据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的状态进行操作，输出控制指示灯，其中：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96259" name="Text Box 13"/>
          <p:cNvSpPr txBox="1">
            <a:spLocks noChangeArrowheads="1"/>
          </p:cNvSpPr>
          <p:nvPr/>
        </p:nvSpPr>
        <p:spPr bwMode="auto">
          <a:xfrm>
            <a:off x="792163" y="200025"/>
            <a:ext cx="8256587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7.11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分析逻辑功能，其中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1s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7" name="Text Box 13"/>
          <p:cNvSpPr txBox="1">
            <a:spLocks noChangeArrowheads="1"/>
          </p:cNvSpPr>
          <p:nvPr/>
        </p:nvSpPr>
        <p:spPr bwMode="auto">
          <a:xfrm>
            <a:off x="755650" y="5505450"/>
            <a:ext cx="836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电路的逻辑功能：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首先送数，使最左侧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控制的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灯亮，然后进行光点控制：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光点右移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20s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，保持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10s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；再左移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20s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，保持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10s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；重复进行</a:t>
            </a:r>
          </a:p>
        </p:txBody>
      </p:sp>
      <p:graphicFrame>
        <p:nvGraphicFramePr>
          <p:cNvPr id="278" name="Group 76"/>
          <p:cNvGraphicFramePr>
            <a:graphicFrameLocks noGrp="1"/>
          </p:cNvGraphicFramePr>
          <p:nvPr/>
        </p:nvGraphicFramePr>
        <p:xfrm>
          <a:off x="1558925" y="1598613"/>
          <a:ext cx="6059488" cy="3687800"/>
        </p:xfrm>
        <a:graphic>
          <a:graphicData uri="http://schemas.openxmlformats.org/drawingml/2006/table">
            <a:tbl>
              <a:tblPr/>
              <a:tblGrid>
                <a:gridCol w="931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5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19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例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7.11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的功能表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控制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(161)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C   B   A  (138)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功能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      X      X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送数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(CLK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上升沿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9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0      0      1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0    1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左移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(CLK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上升沿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0      1      0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保持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09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1      0      0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右移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(CLK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上升沿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1      0      1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保持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C4128DD-0F3D-6D43-3CE0-3AAFC980D1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674965"/>
              </p:ext>
            </p:extLst>
          </p:nvPr>
        </p:nvGraphicFramePr>
        <p:xfrm>
          <a:off x="1691680" y="785151"/>
          <a:ext cx="39195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08560" imgH="965160" progId="Equation.DSMT4">
                  <p:embed/>
                </p:oleObj>
              </mc:Choice>
              <mc:Fallback>
                <p:oleObj name="Equation" r:id="rId2" imgW="5308560" imgH="96516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C305E045-41A4-03BA-2532-18456AA26D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785151"/>
                        <a:ext cx="3919538" cy="715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97283" name="矩形 1"/>
          <p:cNvSpPr>
            <a:spLocks noChangeArrowheads="1"/>
          </p:cNvSpPr>
          <p:nvPr/>
        </p:nvSpPr>
        <p:spPr bwMode="auto">
          <a:xfrm>
            <a:off x="839788" y="115888"/>
            <a:ext cx="5781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7.4.2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MSI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时序逻辑电路的设计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935038" y="981075"/>
            <a:ext cx="8113712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设计步骤：</a:t>
            </a:r>
            <a:endParaRPr lang="zh-CN" altLang="en-US" b="1"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(1)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确定输入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输出逻辑变量并赋予逻辑值；根据设计要求及现有芯片，将总体逻辑设计划分为若干子功能模块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各功能块内部电路设计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(3)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各块逻辑电路相互连接，画出整个逻辑电路图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注意事项：</a:t>
            </a:r>
            <a:endParaRPr lang="zh-CN" altLang="en-US" b="1"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(1)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一般，状态化简并非必须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状态分配根据器件功能而定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(3)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求驱动方程和输出方程时，要确定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在每个状态下的操作功能，并设置各控制端的驱动信号。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98307" name="Text Box 13"/>
          <p:cNvSpPr txBox="1">
            <a:spLocks noChangeArrowheads="1"/>
          </p:cNvSpPr>
          <p:nvPr/>
        </p:nvSpPr>
        <p:spPr bwMode="auto">
          <a:xfrm>
            <a:off x="774700" y="158750"/>
            <a:ext cx="8369300" cy="8302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7.12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设计一个能自启动的灯光控制电路，要求红、绿、黄灯在时钟作用下按要求转换状态</a:t>
            </a:r>
          </a:p>
        </p:txBody>
      </p:sp>
      <p:graphicFrame>
        <p:nvGraphicFramePr>
          <p:cNvPr id="6" name="Group 18"/>
          <p:cNvGraphicFramePr>
            <a:graphicFrameLocks noGrp="1"/>
          </p:cNvGraphicFramePr>
          <p:nvPr/>
        </p:nvGraphicFramePr>
        <p:xfrm>
          <a:off x="1212850" y="1497013"/>
          <a:ext cx="4856163" cy="3627437"/>
        </p:xfrm>
        <a:graphic>
          <a:graphicData uri="http://schemas.openxmlformats.org/drawingml/2006/table">
            <a:tbl>
              <a:tblPr/>
              <a:tblGrid>
                <a:gridCol w="23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指示灯状态转换顺序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(1——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亮，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0——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灭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顺序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红  黄  绿</a:t>
                      </a: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4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84238" y="5184775"/>
            <a:ext cx="82597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将灯的状态作为输出，用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实现八进制计数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对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的输出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译码控制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graphicFrame>
        <p:nvGraphicFramePr>
          <p:cNvPr id="8" name="Group 73"/>
          <p:cNvGraphicFramePr>
            <a:graphicFrameLocks noGrp="1"/>
          </p:cNvGraphicFramePr>
          <p:nvPr/>
        </p:nvGraphicFramePr>
        <p:xfrm>
          <a:off x="1979613" y="1098550"/>
          <a:ext cx="4441825" cy="3627438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5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状态转换表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(161)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    C   B   A (138)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=1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(74138)</a:t>
                      </a:r>
                    </a:p>
                  </a:txBody>
                  <a:tcPr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Z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Z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Z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00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0      0      0      0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0      0      0      1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0      0      1      0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0      0      1      1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0      1      0      0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0      1      0      1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0      1      1      0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0      1      1      1</a:t>
                      </a:r>
                    </a:p>
                  </a:txBody>
                  <a:tcPr marT="45709" marB="45709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Group 75"/>
          <p:cNvGrpSpPr>
            <a:grpSpLocks/>
          </p:cNvGrpSpPr>
          <p:nvPr/>
        </p:nvGrpSpPr>
        <p:grpSpPr bwMode="auto">
          <a:xfrm>
            <a:off x="1258888" y="4862513"/>
            <a:ext cx="7596187" cy="1698625"/>
            <a:chOff x="975" y="2818"/>
            <a:chExt cx="4785" cy="1070"/>
          </a:xfrm>
        </p:grpSpPr>
        <p:sp>
          <p:nvSpPr>
            <p:cNvPr id="99348" name="Text Box 13"/>
            <p:cNvSpPr txBox="1">
              <a:spLocks noChangeArrowheads="1"/>
            </p:cNvSpPr>
            <p:nvPr/>
          </p:nvSpPr>
          <p:spPr bwMode="auto">
            <a:xfrm>
              <a:off x="975" y="2818"/>
              <a:ext cx="4785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得输出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的逻辑表达式：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 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=Y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Y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Y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 Y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Y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= Y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Y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Y</a:t>
              </a:r>
              <a:r>
                <a:rPr lang="en-US" altLang="zh-CN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50" name="Line 58"/>
            <p:cNvSpPr>
              <a:spLocks noChangeShapeType="1"/>
            </p:cNvSpPr>
            <p:nvPr/>
          </p:nvSpPr>
          <p:spPr bwMode="auto">
            <a:xfrm>
              <a:off x="2436" y="313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1" name="Line 59"/>
            <p:cNvSpPr>
              <a:spLocks noChangeShapeType="1"/>
            </p:cNvSpPr>
            <p:nvPr/>
          </p:nvSpPr>
          <p:spPr bwMode="auto">
            <a:xfrm>
              <a:off x="2662" y="313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2" name="Line 60"/>
            <p:cNvSpPr>
              <a:spLocks noChangeShapeType="1"/>
            </p:cNvSpPr>
            <p:nvPr/>
          </p:nvSpPr>
          <p:spPr bwMode="auto">
            <a:xfrm>
              <a:off x="2889" y="313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3" name="Line 61"/>
            <p:cNvSpPr>
              <a:spLocks noChangeShapeType="1"/>
            </p:cNvSpPr>
            <p:nvPr/>
          </p:nvSpPr>
          <p:spPr bwMode="auto">
            <a:xfrm>
              <a:off x="2436" y="3113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6" name="Line 64"/>
            <p:cNvSpPr>
              <a:spLocks noChangeShapeType="1"/>
            </p:cNvSpPr>
            <p:nvPr/>
          </p:nvSpPr>
          <p:spPr bwMode="auto">
            <a:xfrm>
              <a:off x="3207" y="3072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0" name="Line 68"/>
            <p:cNvSpPr>
              <a:spLocks noChangeShapeType="1"/>
            </p:cNvSpPr>
            <p:nvPr/>
          </p:nvSpPr>
          <p:spPr bwMode="auto">
            <a:xfrm>
              <a:off x="2413" y="3340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4" name="Line 72"/>
            <p:cNvSpPr>
              <a:spLocks noChangeShapeType="1"/>
            </p:cNvSpPr>
            <p:nvPr/>
          </p:nvSpPr>
          <p:spPr bwMode="auto">
            <a:xfrm>
              <a:off x="2413" y="3612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9345" name="Text Box 13"/>
          <p:cNvSpPr txBox="1">
            <a:spLocks noChangeArrowheads="1"/>
          </p:cNvSpPr>
          <p:nvPr/>
        </p:nvSpPr>
        <p:spPr bwMode="auto">
          <a:xfrm>
            <a:off x="774700" y="158750"/>
            <a:ext cx="8369300" cy="8302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7.12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设计一个能自启动的灯光控制电路，要求红、绿、黄灯在时钟作用下按要求转换状态</a:t>
            </a:r>
          </a:p>
        </p:txBody>
      </p:sp>
      <p:sp>
        <p:nvSpPr>
          <p:cNvPr id="99346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95350" y="2270125"/>
          <a:ext cx="7813675" cy="25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06846" imgH="1959178" progId="Visio.Drawing.11">
                  <p:embed/>
                </p:oleObj>
              </mc:Choice>
              <mc:Fallback>
                <p:oleObj name="Visio" r:id="rId2" imgW="5906846" imgH="1959178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2270125"/>
                        <a:ext cx="7813675" cy="25923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0355" name="Text Box 13"/>
          <p:cNvSpPr txBox="1">
            <a:spLocks noChangeArrowheads="1"/>
          </p:cNvSpPr>
          <p:nvPr/>
        </p:nvSpPr>
        <p:spPr bwMode="auto">
          <a:xfrm>
            <a:off x="738188" y="152400"/>
            <a:ext cx="8405812" cy="8318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 用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设计一个能同时产生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101101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110100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双序列脉冲发生器，要求电路能自启动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" name="Text Box 13"/>
          <p:cNvSpPr txBox="1">
            <a:spLocks noChangeArrowheads="1"/>
          </p:cNvSpPr>
          <p:nvPr/>
        </p:nvSpPr>
        <p:spPr bwMode="auto">
          <a:xfrm>
            <a:off x="811213" y="1052513"/>
            <a:ext cx="47688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计数器模块和译码器模块</a:t>
            </a:r>
          </a:p>
          <a:p>
            <a:pPr eaLnBrk="1" hangingPunct="1">
              <a:spcBef>
                <a:spcPct val="50000"/>
              </a:spcBef>
              <a:buClrTx/>
              <a:buFontTx/>
              <a:buAutoNum type="arabicParenBoth"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74LS194(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左移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构成六进制扭环形计数器</a:t>
            </a:r>
          </a:p>
        </p:txBody>
      </p:sp>
      <p:graphicFrame>
        <p:nvGraphicFramePr>
          <p:cNvPr id="16" name="Group 780"/>
          <p:cNvGraphicFramePr>
            <a:graphicFrameLocks noGrp="1"/>
          </p:cNvGraphicFramePr>
          <p:nvPr/>
        </p:nvGraphicFramePr>
        <p:xfrm>
          <a:off x="790575" y="2997200"/>
          <a:ext cx="7742236" cy="3808412"/>
        </p:xfrm>
        <a:graphic>
          <a:graphicData uri="http://schemas.openxmlformats.org/drawingml/2006/table">
            <a:tbl>
              <a:tblPr/>
              <a:tblGrid>
                <a:gridCol w="129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31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1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67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13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6372">
                <a:tc gridSpan="1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74LS194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7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0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S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SL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复位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2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左移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2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右移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装入数据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686425" y="933450"/>
          <a:ext cx="3349625" cy="242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30550" imgH="2283460" progId="Visio.Drawing.11">
                  <p:embed/>
                </p:oleObj>
              </mc:Choice>
              <mc:Fallback>
                <p:oleObj name="Visio" r:id="rId2" imgW="3130550" imgH="2283460" progId="Visio.Drawing.11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425" y="933450"/>
                        <a:ext cx="3349625" cy="242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1379" name="Text Box 13"/>
          <p:cNvSpPr txBox="1">
            <a:spLocks noChangeArrowheads="1"/>
          </p:cNvSpPr>
          <p:nvPr/>
        </p:nvSpPr>
        <p:spPr bwMode="auto">
          <a:xfrm>
            <a:off x="738188" y="152400"/>
            <a:ext cx="8405812" cy="8318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 用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设计一个能同时产生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101101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110100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双序列脉冲发生器，要求电路能自启动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380" name="Text Box 13"/>
          <p:cNvSpPr txBox="1">
            <a:spLocks noChangeArrowheads="1"/>
          </p:cNvSpPr>
          <p:nvPr/>
        </p:nvSpPr>
        <p:spPr bwMode="auto">
          <a:xfrm>
            <a:off x="811213" y="1052513"/>
            <a:ext cx="83327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计数器模块和译码器模块</a:t>
            </a:r>
          </a:p>
          <a:p>
            <a:pPr eaLnBrk="1" hangingPunct="1">
              <a:spcBef>
                <a:spcPct val="50000"/>
              </a:spcBef>
              <a:buClrTx/>
              <a:buFontTx/>
              <a:buAutoNum type="arabicParenBoth"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74LS194(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左移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构成六进制扭环形计数器</a:t>
            </a:r>
          </a:p>
        </p:txBody>
      </p:sp>
      <p:graphicFrame>
        <p:nvGraphicFramePr>
          <p:cNvPr id="145" name="Group 224"/>
          <p:cNvGraphicFramePr>
            <a:graphicFrameLocks noGrp="1"/>
          </p:cNvGraphicFramePr>
          <p:nvPr/>
        </p:nvGraphicFramePr>
        <p:xfrm>
          <a:off x="1476375" y="2205038"/>
          <a:ext cx="5186363" cy="3175000"/>
        </p:xfrm>
        <a:graphic>
          <a:graphicData uri="http://schemas.openxmlformats.org/drawingml/2006/table">
            <a:tbl>
              <a:tblPr/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74LS194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实现六进制计数的状态转换表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SR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0   0   0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0     0     1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0   0   1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0     1     1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0   1   1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1     1     1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1   1   1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1     1     0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1   1   0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1     0     0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1   0   0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0     0     0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6" name="Object 3"/>
          <p:cNvGraphicFramePr>
            <a:graphicFrameLocks noChangeAspect="1"/>
          </p:cNvGraphicFramePr>
          <p:nvPr/>
        </p:nvGraphicFramePr>
        <p:xfrm>
          <a:off x="6800850" y="2889250"/>
          <a:ext cx="2163763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18809" imgH="1310528" progId="Visio.Drawing.11">
                  <p:embed/>
                </p:oleObj>
              </mc:Choice>
              <mc:Fallback>
                <p:oleObj name="Visio" r:id="rId2" imgW="1418809" imgH="1310528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850" y="2889250"/>
                        <a:ext cx="2163763" cy="194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Line 214"/>
          <p:cNvSpPr>
            <a:spLocks noChangeShapeType="1"/>
          </p:cNvSpPr>
          <p:nvPr/>
        </p:nvSpPr>
        <p:spPr bwMode="auto">
          <a:xfrm>
            <a:off x="3959225" y="2673350"/>
            <a:ext cx="17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8" name="Group 221"/>
          <p:cNvGrpSpPr>
            <a:grpSpLocks/>
          </p:cNvGrpSpPr>
          <p:nvPr/>
        </p:nvGrpSpPr>
        <p:grpSpPr bwMode="auto">
          <a:xfrm>
            <a:off x="811213" y="5805488"/>
            <a:ext cx="8332787" cy="822325"/>
            <a:chOff x="511" y="3657"/>
            <a:chExt cx="5249" cy="518"/>
          </a:xfrm>
        </p:grpSpPr>
        <p:sp>
          <p:nvSpPr>
            <p:cNvPr id="101417" name="Text Box 13"/>
            <p:cNvSpPr txBox="1">
              <a:spLocks noChangeArrowheads="1"/>
            </p:cNvSpPr>
            <p:nvPr/>
          </p:nvSpPr>
          <p:spPr bwMode="auto">
            <a:xfrm>
              <a:off x="511" y="3657"/>
              <a:ext cx="5249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无法自启动，修改逻辑设计，将无效状态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101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引导到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011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，得：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SR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01418" name="Line 215"/>
            <p:cNvSpPr>
              <a:spLocks noChangeShapeType="1"/>
            </p:cNvSpPr>
            <p:nvPr/>
          </p:nvSpPr>
          <p:spPr bwMode="auto">
            <a:xfrm>
              <a:off x="1021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19" name="Line 216"/>
            <p:cNvSpPr>
              <a:spLocks noChangeShapeType="1"/>
            </p:cNvSpPr>
            <p:nvPr/>
          </p:nvSpPr>
          <p:spPr bwMode="auto">
            <a:xfrm>
              <a:off x="1565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20" name="Line 217"/>
            <p:cNvSpPr>
              <a:spLocks noChangeShapeType="1"/>
            </p:cNvSpPr>
            <p:nvPr/>
          </p:nvSpPr>
          <p:spPr bwMode="auto">
            <a:xfrm>
              <a:off x="2132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21" name="Line 218"/>
            <p:cNvSpPr>
              <a:spLocks noChangeShapeType="1"/>
            </p:cNvSpPr>
            <p:nvPr/>
          </p:nvSpPr>
          <p:spPr bwMode="auto">
            <a:xfrm>
              <a:off x="2449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22" name="Line 219"/>
            <p:cNvSpPr>
              <a:spLocks noChangeShapeType="1"/>
            </p:cNvSpPr>
            <p:nvPr/>
          </p:nvSpPr>
          <p:spPr bwMode="auto">
            <a:xfrm>
              <a:off x="3628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23" name="Line 220"/>
            <p:cNvSpPr>
              <a:spLocks noChangeShapeType="1"/>
            </p:cNvSpPr>
            <p:nvPr/>
          </p:nvSpPr>
          <p:spPr bwMode="auto">
            <a:xfrm>
              <a:off x="3016" y="3929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2403" name="Text Box 13"/>
          <p:cNvSpPr txBox="1">
            <a:spLocks noChangeArrowheads="1"/>
          </p:cNvSpPr>
          <p:nvPr/>
        </p:nvSpPr>
        <p:spPr bwMode="auto">
          <a:xfrm>
            <a:off x="738188" y="152400"/>
            <a:ext cx="8405812" cy="8318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 用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设计一个能同时产生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101101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110100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双序列脉冲发生器，要求电路能自启动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04" name="Text Box 13"/>
          <p:cNvSpPr txBox="1">
            <a:spLocks noChangeArrowheads="1"/>
          </p:cNvSpPr>
          <p:nvPr/>
        </p:nvSpPr>
        <p:spPr bwMode="auto">
          <a:xfrm>
            <a:off x="811213" y="1057275"/>
            <a:ext cx="833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AutoNum type="arabicParenBoth" startAt="2"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译码器模块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用计数状态控制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，再经组合输出</a:t>
            </a:r>
          </a:p>
        </p:txBody>
      </p:sp>
      <p:graphicFrame>
        <p:nvGraphicFramePr>
          <p:cNvPr id="17" name="Group 264"/>
          <p:cNvGraphicFramePr>
            <a:graphicFrameLocks noGrp="1"/>
          </p:cNvGraphicFramePr>
          <p:nvPr/>
        </p:nvGraphicFramePr>
        <p:xfrm>
          <a:off x="1835150" y="1633538"/>
          <a:ext cx="4660900" cy="3798895"/>
        </p:xfrm>
        <a:graphic>
          <a:graphicData uri="http://schemas.openxmlformats.org/drawingml/2006/table">
            <a:tbl>
              <a:tblPr/>
              <a:tblGrid>
                <a:gridCol w="210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13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例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7.13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的真值表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8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(74194)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   B   A  (74138)</a:t>
                      </a: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74138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Z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0   1   1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1   0   0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8" name="Group 281"/>
          <p:cNvGrpSpPr>
            <a:grpSpLocks/>
          </p:cNvGrpSpPr>
          <p:nvPr/>
        </p:nvGrpSpPr>
        <p:grpSpPr bwMode="auto">
          <a:xfrm>
            <a:off x="1476375" y="5697538"/>
            <a:ext cx="7740141" cy="895350"/>
            <a:chOff x="930" y="3045"/>
            <a:chExt cx="4830" cy="564"/>
          </a:xfrm>
        </p:grpSpPr>
        <p:sp>
          <p:nvSpPr>
            <p:cNvPr id="102439" name="Text Box 13"/>
            <p:cNvSpPr txBox="1">
              <a:spLocks noChangeArrowheads="1"/>
            </p:cNvSpPr>
            <p:nvPr/>
          </p:nvSpPr>
          <p:spPr bwMode="auto">
            <a:xfrm>
              <a:off x="930" y="3045"/>
              <a:ext cx="4830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02441" name="Line 272"/>
            <p:cNvSpPr>
              <a:spLocks noChangeShapeType="1"/>
            </p:cNvSpPr>
            <p:nvPr/>
          </p:nvSpPr>
          <p:spPr bwMode="auto">
            <a:xfrm>
              <a:off x="2653" y="3090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46" name="Line 277"/>
            <p:cNvSpPr>
              <a:spLocks noChangeShapeType="1"/>
            </p:cNvSpPr>
            <p:nvPr/>
          </p:nvSpPr>
          <p:spPr bwMode="auto">
            <a:xfrm>
              <a:off x="2290" y="3339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3427" name="Text Box 13"/>
          <p:cNvSpPr txBox="1">
            <a:spLocks noChangeArrowheads="1"/>
          </p:cNvSpPr>
          <p:nvPr/>
        </p:nvSpPr>
        <p:spPr bwMode="auto">
          <a:xfrm>
            <a:off x="738188" y="152400"/>
            <a:ext cx="8405812" cy="8318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 用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设计一个能同时产生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101101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110100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双序列脉冲发生器，要求电路能自启动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7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321050"/>
            <a:ext cx="8459787" cy="334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3430" name="Group 221"/>
          <p:cNvGrpSpPr>
            <a:grpSpLocks/>
          </p:cNvGrpSpPr>
          <p:nvPr/>
        </p:nvGrpSpPr>
        <p:grpSpPr bwMode="auto">
          <a:xfrm>
            <a:off x="1387475" y="1736725"/>
            <a:ext cx="8332788" cy="830263"/>
            <a:chOff x="511" y="3657"/>
            <a:chExt cx="5249" cy="523"/>
          </a:xfrm>
        </p:grpSpPr>
        <p:sp>
          <p:nvSpPr>
            <p:cNvPr id="103431" name="Text Box 13"/>
            <p:cNvSpPr txBox="1">
              <a:spLocks noChangeArrowheads="1"/>
            </p:cNvSpPr>
            <p:nvPr/>
          </p:nvSpPr>
          <p:spPr bwMode="auto">
            <a:xfrm>
              <a:off x="511" y="3657"/>
              <a:ext cx="5249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SR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03432" name="Line 215"/>
            <p:cNvSpPr>
              <a:spLocks noChangeShapeType="1"/>
            </p:cNvSpPr>
            <p:nvPr/>
          </p:nvSpPr>
          <p:spPr bwMode="auto">
            <a:xfrm>
              <a:off x="1024" y="393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33" name="Line 216"/>
            <p:cNvSpPr>
              <a:spLocks noChangeShapeType="1"/>
            </p:cNvSpPr>
            <p:nvPr/>
          </p:nvSpPr>
          <p:spPr bwMode="auto">
            <a:xfrm>
              <a:off x="1568" y="393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34" name="Line 217"/>
            <p:cNvSpPr>
              <a:spLocks noChangeShapeType="1"/>
            </p:cNvSpPr>
            <p:nvPr/>
          </p:nvSpPr>
          <p:spPr bwMode="auto">
            <a:xfrm>
              <a:off x="2135" y="393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35" name="Line 218"/>
            <p:cNvSpPr>
              <a:spLocks noChangeShapeType="1"/>
            </p:cNvSpPr>
            <p:nvPr/>
          </p:nvSpPr>
          <p:spPr bwMode="auto">
            <a:xfrm>
              <a:off x="2452" y="393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36" name="Line 219"/>
            <p:cNvSpPr>
              <a:spLocks noChangeShapeType="1"/>
            </p:cNvSpPr>
            <p:nvPr/>
          </p:nvSpPr>
          <p:spPr bwMode="auto">
            <a:xfrm>
              <a:off x="3628" y="393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37" name="Line 220"/>
            <p:cNvSpPr>
              <a:spLocks noChangeShapeType="1"/>
            </p:cNvSpPr>
            <p:nvPr/>
          </p:nvSpPr>
          <p:spPr bwMode="auto">
            <a:xfrm>
              <a:off x="3022" y="3906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Group 281">
            <a:extLst>
              <a:ext uri="{FF2B5EF4-FFF2-40B4-BE49-F238E27FC236}">
                <a16:creationId xmlns:a16="http://schemas.microsoft.com/office/drawing/2014/main" id="{9FA5C4B7-C9F2-E0CA-C50E-75208EB88D12}"/>
              </a:ext>
            </a:extLst>
          </p:cNvPr>
          <p:cNvGrpSpPr>
            <a:grpSpLocks/>
          </p:cNvGrpSpPr>
          <p:nvPr/>
        </p:nvGrpSpPr>
        <p:grpSpPr bwMode="auto">
          <a:xfrm>
            <a:off x="1417246" y="1124744"/>
            <a:ext cx="7740141" cy="895350"/>
            <a:chOff x="930" y="3045"/>
            <a:chExt cx="4830" cy="564"/>
          </a:xfrm>
        </p:grpSpPr>
        <p:sp>
          <p:nvSpPr>
            <p:cNvPr id="3" name="Text Box 13">
              <a:extLst>
                <a:ext uri="{FF2B5EF4-FFF2-40B4-BE49-F238E27FC236}">
                  <a16:creationId xmlns:a16="http://schemas.microsoft.com/office/drawing/2014/main" id="{631FA649-6BBC-D2A8-2328-9B35A1815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3045"/>
              <a:ext cx="4830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" name="Line 272">
              <a:extLst>
                <a:ext uri="{FF2B5EF4-FFF2-40B4-BE49-F238E27FC236}">
                  <a16:creationId xmlns:a16="http://schemas.microsoft.com/office/drawing/2014/main" id="{5F32A433-D867-A7DB-6891-39AD9B2CB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3090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277">
              <a:extLst>
                <a:ext uri="{FF2B5EF4-FFF2-40B4-BE49-F238E27FC236}">
                  <a16:creationId xmlns:a16="http://schemas.microsoft.com/office/drawing/2014/main" id="{D081E310-C6E7-E820-E7AB-630AC578BB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3339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网格LXC">
  <a:themeElements>
    <a:clrScheme name="网格LXC 1">
      <a:dk1>
        <a:srgbClr val="000000"/>
      </a:dk1>
      <a:lt1>
        <a:srgbClr val="FFFFFF"/>
      </a:lt1>
      <a:dk2>
        <a:srgbClr val="1F497D"/>
      </a:dk2>
      <a:lt2>
        <a:srgbClr val="FFFFFF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网格LXC">
      <a:majorFont>
        <a:latin typeface="Franklin Gothic Medium"/>
        <a:ea typeface="微软雅黑"/>
        <a:cs typeface=""/>
      </a:majorFont>
      <a:minorFont>
        <a:latin typeface="Franklin Gothic Medium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网格LXC 1">
        <a:dk1>
          <a:srgbClr val="000000"/>
        </a:dk1>
        <a:lt1>
          <a:srgbClr val="FFFFFF"/>
        </a:lt1>
        <a:dk2>
          <a:srgbClr val="1F497D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网格LXC">
  <a:themeElements>
    <a:clrScheme name="1_网格LXC 1">
      <a:dk1>
        <a:srgbClr val="000000"/>
      </a:dk1>
      <a:lt1>
        <a:srgbClr val="FFFFFF"/>
      </a:lt1>
      <a:dk2>
        <a:srgbClr val="1F497D"/>
      </a:dk2>
      <a:lt2>
        <a:srgbClr val="FFFFFF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网格LXC">
      <a:majorFont>
        <a:latin typeface="Franklin Gothic Medium"/>
        <a:ea typeface="微软雅黑"/>
        <a:cs typeface=""/>
      </a:majorFont>
      <a:minorFont>
        <a:latin typeface="Franklin Gothic Medium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网格LXC 1">
        <a:dk1>
          <a:srgbClr val="000000"/>
        </a:dk1>
        <a:lt1>
          <a:srgbClr val="FFFFFF"/>
        </a:lt1>
        <a:dk2>
          <a:srgbClr val="1F497D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10721</TotalTime>
  <Words>8936</Words>
  <Application>Microsoft Office PowerPoint</Application>
  <PresentationFormat>全屏显示(4:3)</PresentationFormat>
  <Paragraphs>1707</Paragraphs>
  <Slides>103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103</vt:i4>
      </vt:variant>
    </vt:vector>
  </HeadingPairs>
  <TitlesOfParts>
    <vt:vector size="117" baseType="lpstr">
      <vt:lpstr>Arial Unicode MS</vt:lpstr>
      <vt:lpstr>宋体</vt:lpstr>
      <vt:lpstr>微软雅黑</vt:lpstr>
      <vt:lpstr>Arial</vt:lpstr>
      <vt:lpstr>Calibri</vt:lpstr>
      <vt:lpstr>Franklin Gothic Medium</vt:lpstr>
      <vt:lpstr>Times New Roman</vt:lpstr>
      <vt:lpstr>Wingdings</vt:lpstr>
      <vt:lpstr>Wingdings 2</vt:lpstr>
      <vt:lpstr>网格LXC</vt:lpstr>
      <vt:lpstr>1_网格LXC</vt:lpstr>
      <vt:lpstr>Visio</vt:lpstr>
      <vt:lpstr>公式</vt:lpstr>
      <vt:lpstr>Equation</vt:lpstr>
      <vt:lpstr>第7章 时序逻辑电路 </vt:lpstr>
      <vt:lpstr>本章内容</vt:lpstr>
      <vt:lpstr>7.1  寄存器</vt:lpstr>
      <vt:lpstr>7.1.1 数码寄存器</vt:lpstr>
      <vt:lpstr>7.1.1 数码寄存器</vt:lpstr>
      <vt:lpstr>7.1.2 锁存器</vt:lpstr>
      <vt:lpstr>7.1.2 锁存器</vt:lpstr>
      <vt:lpstr>7.1.2 锁存器</vt:lpstr>
      <vt:lpstr>寄存器和锁存器的区别</vt:lpstr>
      <vt:lpstr>7.1.3  移位寄存器</vt:lpstr>
      <vt:lpstr>7.1.3  移位寄存器</vt:lpstr>
      <vt:lpstr>6.4.3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7.2 计数器</vt:lpstr>
      <vt:lpstr>7.2.1 计数器分类</vt:lpstr>
      <vt:lpstr>补充： 计数器的设计方法</vt:lpstr>
      <vt:lpstr>补充： 计数器的设计方法</vt:lpstr>
      <vt:lpstr>补充： 计数器的设计方法</vt:lpstr>
      <vt:lpstr>补充： 计数器的设计方法</vt:lpstr>
      <vt:lpstr>补充： 计数器的设计方法</vt:lpstr>
      <vt:lpstr>补充： 计数器的设计方法</vt:lpstr>
      <vt:lpstr>补充： 计数器的设计方法</vt:lpstr>
      <vt:lpstr>补充： 计数器的设计方法</vt:lpstr>
      <vt:lpstr>补充： 计数器的设计方法</vt:lpstr>
      <vt:lpstr>常见的集成计数器</vt:lpstr>
      <vt:lpstr>7.2.2  同步集成计数器</vt:lpstr>
      <vt:lpstr>7.2.2  同步集成计数器</vt:lpstr>
      <vt:lpstr>7.2.2  同步集成计数器</vt:lpstr>
      <vt:lpstr>7.2.2  同步集成计数器</vt:lpstr>
      <vt:lpstr>7.2.2  同步集成计数器</vt:lpstr>
      <vt:lpstr>用74HC161构成256进制计数器</vt:lpstr>
      <vt:lpstr>7.2.2  同步集成计数器</vt:lpstr>
      <vt:lpstr>7.2.2  同步集成计数器</vt:lpstr>
      <vt:lpstr>7.2.2  同步集成计数器</vt:lpstr>
      <vt:lpstr>7.2.2  同步集成计数器</vt:lpstr>
      <vt:lpstr>7.2.2  同步集成计数器</vt:lpstr>
      <vt:lpstr>7.2.3  异步集成计数器</vt:lpstr>
      <vt:lpstr>7.2.3  异步集成计数器</vt:lpstr>
      <vt:lpstr>7.2.3  异步集成计数器</vt:lpstr>
      <vt:lpstr>7.2.3  异步集成计数器</vt:lpstr>
      <vt:lpstr>7.2.3  异步集成计数器</vt:lpstr>
      <vt:lpstr>7.2.3  异步集成计数器</vt:lpstr>
      <vt:lpstr>7.2.3  异步集成计数器</vt:lpstr>
      <vt:lpstr>常见的集成计数器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7.2.5  移位寄存器型计数器</vt:lpstr>
      <vt:lpstr>7.2.5  移位寄存器型计数器</vt:lpstr>
      <vt:lpstr>7.2.5  移位寄存器型计数器</vt:lpstr>
      <vt:lpstr>7.2.5  移位寄存器型计数器</vt:lpstr>
      <vt:lpstr>7.2.5  移位寄存器型计数器</vt:lpstr>
      <vt:lpstr>7.2.5  移位寄存器型计数器</vt:lpstr>
      <vt:lpstr>7.3 顺序脉冲发生器</vt:lpstr>
      <vt:lpstr>7.3 顺序脉冲发生器</vt:lpstr>
      <vt:lpstr>7.3 顺序脉冲发生器</vt:lpstr>
      <vt:lpstr>7.3 顺序脉冲发生器</vt:lpstr>
      <vt:lpstr>7.3 顺序脉冲发生器</vt:lpstr>
      <vt:lpstr>7.4 基于MSI时序逻辑电路的分析与设计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7.4.2 基于MSI时序逻辑电路的设计</vt:lpstr>
      <vt:lpstr>7.4.2 基于MSI时序逻辑电路的设计</vt:lpstr>
      <vt:lpstr>7.4.2 基于MSI时序逻辑电路的设计</vt:lpstr>
      <vt:lpstr>7.4.2 基于MSI时序逻辑电路的设计</vt:lpstr>
      <vt:lpstr>7.4.2 基于MSI时序逻辑电路的设计</vt:lpstr>
      <vt:lpstr>7.4.2 基于MSI时序逻辑电路的设计</vt:lpstr>
      <vt:lpstr>7.4.2 基于MSI时序逻辑电路的设计</vt:lpstr>
      <vt:lpstr>PowerPoint 演示文稿</vt:lpstr>
      <vt:lpstr>7.4.2 基于MSI时序逻辑电路的设计</vt:lpstr>
      <vt:lpstr>7.4.2 基于MSI时序逻辑电路的设计</vt:lpstr>
      <vt:lpstr>本章小结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数字系统设计</dc:title>
  <dc:creator>USER</dc:creator>
  <cp:lastModifiedBy>LXCDELL</cp:lastModifiedBy>
  <cp:revision>934</cp:revision>
  <dcterms:created xsi:type="dcterms:W3CDTF">2009-12-03T07:23:12Z</dcterms:created>
  <dcterms:modified xsi:type="dcterms:W3CDTF">2022-12-24T02:00:31Z</dcterms:modified>
</cp:coreProperties>
</file>